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98" r:id="rId2"/>
    <p:sldId id="321" r:id="rId3"/>
    <p:sldId id="301" r:id="rId4"/>
    <p:sldId id="266" r:id="rId5"/>
    <p:sldId id="316" r:id="rId6"/>
    <p:sldId id="271" r:id="rId7"/>
    <p:sldId id="330" r:id="rId8"/>
    <p:sldId id="256" r:id="rId9"/>
    <p:sldId id="264" r:id="rId10"/>
    <p:sldId id="320" r:id="rId11"/>
    <p:sldId id="325" r:id="rId12"/>
    <p:sldId id="328" r:id="rId13"/>
    <p:sldId id="326" r:id="rId14"/>
    <p:sldId id="318" r:id="rId15"/>
    <p:sldId id="276" r:id="rId16"/>
    <p:sldId id="284" r:id="rId17"/>
    <p:sldId id="285" r:id="rId18"/>
    <p:sldId id="335" r:id="rId19"/>
    <p:sldId id="336" r:id="rId20"/>
    <p:sldId id="338" r:id="rId21"/>
    <p:sldId id="311" r:id="rId22"/>
    <p:sldId id="287" r:id="rId23"/>
  </p:sldIdLst>
  <p:sldSz cx="12192000" cy="6858000"/>
  <p:notesSz cx="6858000" cy="9144000"/>
  <p:embeddedFontLst>
    <p:embeddedFont>
      <p:font typeface="나눔고딕 ExtraBold" panose="020B0600000101010101" charset="-127"/>
      <p:bold r:id="rId25"/>
    </p:embeddedFont>
    <p:embeddedFont>
      <p:font typeface="210 썬플라워 B" panose="02020603020101020101" pitchFamily="18" charset="-127"/>
      <p:regular r:id="rId26"/>
    </p:embeddedFont>
    <p:embeddedFont>
      <p:font typeface="210 썬플라워 L" panose="02020603020101020101" pitchFamily="18" charset="-127"/>
      <p:regular r:id="rId27"/>
    </p:embeddedFont>
    <p:embeddedFont>
      <p:font typeface="a고딕13" panose="02020600000000000000" pitchFamily="18" charset="-127"/>
      <p:regular r:id="rId28"/>
    </p:embeddedFont>
    <p:embeddedFont>
      <p:font typeface="a고딕14" panose="02020600000000000000" pitchFamily="18" charset="-127"/>
      <p:regular r:id="rId29"/>
    </p:embeddedFont>
    <p:embeddedFont>
      <p:font typeface="a고딕15" panose="02020600000000000000" pitchFamily="18" charset="-127"/>
      <p:regular r:id="rId30"/>
    </p:embeddedFont>
    <p:embeddedFont>
      <p:font typeface="a고딕16" panose="02020600000000000000" pitchFamily="18" charset="-127"/>
      <p:regular r:id="rId31"/>
    </p:embeddedFont>
    <p:embeddedFont>
      <p:font typeface="a고딕17" panose="02020600000000000000" pitchFamily="18" charset="-127"/>
      <p:regular r:id="rId32"/>
    </p:embeddedFont>
    <p:embeddedFont>
      <p:font typeface="a아시아헤드1" panose="02020600000000000000" pitchFamily="18" charset="-127"/>
      <p:regular r:id="rId33"/>
    </p:embeddedFont>
    <p:embeddedFont>
      <p:font typeface="a타이틀고딕4" panose="02020600000000000000" pitchFamily="18" charset="-127"/>
      <p:regular r:id="rId34"/>
    </p:embeddedFont>
    <p:embeddedFont>
      <p:font typeface="Franklin Gothic Demi Cond" panose="020B0706030402020204" pitchFamily="34" charset="0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EBA"/>
    <a:srgbClr val="C69AA9"/>
    <a:srgbClr val="FABFBE"/>
    <a:srgbClr val="0961FF"/>
    <a:srgbClr val="095BFF"/>
    <a:srgbClr val="E20000"/>
    <a:srgbClr val="DA2A50"/>
    <a:srgbClr val="E7778F"/>
    <a:srgbClr val="F47E7A"/>
    <a:srgbClr val="F58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7" autoAdjust="0"/>
    <p:restoredTop sz="91161" autoAdjust="0"/>
  </p:normalViewPr>
  <p:slideViewPr>
    <p:cSldViewPr snapToGrid="0">
      <p:cViewPr varScale="1">
        <p:scale>
          <a:sx n="116" d="100"/>
          <a:sy n="116" d="100"/>
        </p:scale>
        <p:origin x="264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ko-KR" dirty="0">
                <a:latin typeface="a고딕15" panose="02020600000000000000" pitchFamily="18" charset="-127"/>
                <a:ea typeface="a고딕15" panose="02020600000000000000" pitchFamily="18" charset="-127"/>
              </a:rPr>
              <a:t>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10대</c:v>
                </c:pt>
              </c:strCache>
            </c:strRef>
          </c:tx>
          <c:spPr>
            <a:solidFill>
              <a:srgbClr val="6699FF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66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2D-4295-BA60-6D16B0A80B1F}"/>
              </c:ext>
            </c:extLst>
          </c:dPt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17</c:v>
                </c:pt>
                <c:pt idx="2">
                  <c:v>44</c:v>
                </c:pt>
                <c:pt idx="3">
                  <c:v>32</c:v>
                </c:pt>
                <c:pt idx="4">
                  <c:v>11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2D-4295-BA60-6D16B0A80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25"/>
        <c:axId val="855855792"/>
        <c:axId val="855856120"/>
      </c:barChart>
      <c:catAx>
        <c:axId val="855855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5856120"/>
        <c:crosses val="autoZero"/>
        <c:auto val="1"/>
        <c:lblAlgn val="ctr"/>
        <c:lblOffset val="100"/>
        <c:tickMarkSkip val="1"/>
        <c:noMultiLvlLbl val="0"/>
      </c:catAx>
      <c:valAx>
        <c:axId val="8558561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퍼센트</a:t>
                </a:r>
                <a:r>
                  <a:rPr lang="en-US" dirty="0">
                    <a:latin typeface="a고딕15" panose="02020600000000000000" pitchFamily="18" charset="-127"/>
                    <a:ea typeface="a고딕15" panose="02020600000000000000" pitchFamily="18" charset="-127"/>
                  </a:rPr>
                  <a:t>(%)</a:t>
                </a:r>
                <a:endParaRPr lang="ko-KR" dirty="0">
                  <a:latin typeface="a고딕15" panose="02020600000000000000" pitchFamily="18" charset="-127"/>
                  <a:ea typeface="a고딕15" panose="02020600000000000000" pitchFamily="18" charset="-127"/>
                </a:endParaRPr>
              </a:p>
            </c:rich>
          </c:tx>
          <c:layout>
            <c:manualLayout>
              <c:xMode val="edge"/>
              <c:yMode val="edge"/>
              <c:x val="2.2896757080010825E-2"/>
              <c:y val="0.369591270743350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5855792"/>
        <c:crossesAt val="1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D2AEB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1-4117-A79E-80395332A0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DA727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6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41-4117-A79E-80395332A0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FFBC6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  <c:pt idx="1">
                  <c:v>14</c:v>
                </c:pt>
                <c:pt idx="2">
                  <c:v>8</c:v>
                </c:pt>
                <c:pt idx="3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41-4117-A79E-80395332A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9877471"/>
        <c:axId val="313243631"/>
      </c:barChart>
      <c:catAx>
        <c:axId val="3098774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3243631"/>
        <c:crosses val="autoZero"/>
        <c:auto val="1"/>
        <c:lblAlgn val="ctr"/>
        <c:lblOffset val="100"/>
        <c:noMultiLvlLbl val="0"/>
      </c:catAx>
      <c:valAx>
        <c:axId val="3132436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9877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18EEF-1606-4645-82EF-845A9EF6A7D9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30813-44D0-4DE3-9D0A-BF56E4DD9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57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4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8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4</a:t>
            </a:r>
            <a:r>
              <a:rPr lang="ko-KR" altLang="en-US" dirty="0" err="1"/>
              <a:t>가지향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시간대별 </a:t>
            </a:r>
            <a:r>
              <a:rPr lang="en-US" altLang="ko-KR" dirty="0"/>
              <a:t>/ </a:t>
            </a:r>
            <a:r>
              <a:rPr lang="ko-KR" altLang="en-US" dirty="0"/>
              <a:t>고형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가습기 방식 </a:t>
            </a:r>
            <a:r>
              <a:rPr lang="en-US" altLang="ko-KR" dirty="0"/>
              <a:t>/ </a:t>
            </a:r>
            <a:r>
              <a:rPr lang="ko-KR" altLang="en-US" dirty="0" err="1"/>
              <a:t>무드등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o/x</a:t>
            </a:r>
            <a:r>
              <a:rPr lang="ko-KR" altLang="en-US" dirty="0"/>
              <a:t>형식으로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3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4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4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0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8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3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향기 제품 사용 연령대 그래프를 다시 만들어 줬으면 좋겠다</a:t>
            </a:r>
            <a:r>
              <a:rPr lang="en-US" altLang="ko-KR" dirty="0"/>
              <a:t>. </a:t>
            </a:r>
            <a:r>
              <a:rPr lang="ko-KR" altLang="en-US" dirty="0"/>
              <a:t>그래프 바깥쪽에 있는 글자들이 잘 보이지 않는다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향 제품 사용 빈도 그래프는 차후 회의를 통해 </a:t>
            </a:r>
            <a:r>
              <a:rPr lang="en-US" altLang="ko-KR" dirty="0"/>
              <a:t>“</a:t>
            </a:r>
            <a:r>
              <a:rPr lang="ko-KR" altLang="en-US" dirty="0" err="1"/>
              <a:t>향제품</a:t>
            </a:r>
            <a:r>
              <a:rPr lang="en-US" altLang="ko-KR" dirty="0"/>
              <a:t>-</a:t>
            </a:r>
            <a:r>
              <a:rPr lang="ko-KR" altLang="en-US" dirty="0"/>
              <a:t>사용실태</a:t>
            </a:r>
            <a:r>
              <a:rPr lang="en-US" altLang="ko-KR" dirty="0"/>
              <a:t>-</a:t>
            </a:r>
            <a:r>
              <a:rPr lang="ko-KR" altLang="en-US" dirty="0"/>
              <a:t>및</a:t>
            </a:r>
            <a:r>
              <a:rPr lang="en-US" altLang="ko-KR" dirty="0"/>
              <a:t>-</a:t>
            </a:r>
            <a:r>
              <a:rPr lang="ko-KR" altLang="en-US" dirty="0"/>
              <a:t>보고서</a:t>
            </a:r>
            <a:r>
              <a:rPr lang="en-US" altLang="ko-KR" dirty="0"/>
              <a:t>”</a:t>
            </a:r>
            <a:r>
              <a:rPr lang="ko-KR" altLang="en-US" dirty="0"/>
              <a:t> 에 있는 것을 쓸지 말지 결정할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BC544-261D-4970-BA3A-A86CDC00D8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D26D6-0D20-4278-ABE0-BB003DB3E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74B8D5-8254-4FD6-BE6D-A4908346C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9CB21-753C-47D6-B9ED-ACFE272ED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E4242-7F98-4FE5-850B-6A9CF75D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B8181-6955-4D8B-989D-A67FCA1D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629FA-31E9-499F-8EAE-F02EE72A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4C1FE0-8EAC-49F6-B9F2-3ABD2C67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FD1B0-3CE8-4E39-B893-73EB8FB9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477FD-3C07-4D55-9F45-CBD05B16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D94A7-8436-4065-990D-7731A9D2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0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2A49E6-95F8-497D-9EC0-09AA76527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64AE65-FFC0-443E-9FB6-4E5846231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0D61D-4491-4F56-859D-50A2CB86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C3F07-552F-41B2-AA1A-73552C72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8E0DE-1CE2-4F20-8E9C-6CF3A51B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6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45836-A7E1-4F58-ACFD-5716E41F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61C25-4139-4417-8EF7-A9B6F10E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6F8C0-AE75-4539-B59B-1D4691BB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0F639-49AC-4812-8816-720F8FB5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DE60D-E901-4DA9-AB0E-4A9773D8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3E717-A261-4F38-90E6-0E0B315E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98397-74DB-4EA7-B27A-2947D9A78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FAF42-CE29-409C-A1B7-C829433B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4CD10-71A6-45EE-8271-24ADDB86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A4A30-8C62-4C7F-92D5-A5E14D07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874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9B3DB-CDFD-46E6-9201-BB5486E1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66CD93-2303-4F44-8F34-02364D18F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67035-E802-4597-AB3B-8777D4719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4CFC04-9E11-4B2C-ABEF-7C943F52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1A656-FDE3-4AB5-B12A-37103622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8C54E-6969-4F73-ADBF-32F358C9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0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59A44-940F-4247-A4D5-E19C2D79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0E097E-B4F2-4E56-BBCE-973E236B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3652A4-E94E-4BE8-AF85-B9CA378FD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DAD917-9C48-40A6-B221-6028F4C49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9AC28B-2D8E-479A-909E-6AEF52E49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FD7CB3-853A-4A0D-BA01-9EFFA69C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224462-D2DC-4CF0-9EDF-33B677BB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8CD7C-D05D-4346-AA9E-BB2ABFDF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2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CD41-968E-4F3A-9A13-51CF2AD5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27D11B-6D62-4DDB-8B31-22FDB029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95734-6618-4186-AC09-62268545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32A07F-69EE-4596-A596-0F9FE4ED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9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8E31DD-B985-4946-91B3-57444C71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35EF35-E98F-4D71-85B4-CFE9CF10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AB6945-5BE3-4F9C-BC59-60BB7753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85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8B000-D769-42E5-B77C-E2F41C95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4D9E8-8313-403E-BD30-6186AEC3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2164CC-6453-44EE-B029-2BBB8399B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E11C7-480E-4EEE-800C-220DD6FB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8EA9D-9B49-472E-A8AD-243210AE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78729F-AD78-480B-B961-0D069520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95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7F711-CC08-4030-B631-7BBE7FC1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4C692D-F5C2-45E7-A348-398DC5406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9650D5-9543-4872-9CBC-E8D4CF87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595220-7930-4FDC-A141-FFFDF4AB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E864F6-48BB-4667-B8FF-47517817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CD60D-6F69-4A03-BA33-CC9DB0C9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5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611E8-EDE1-43AF-971E-94B7F883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7C2D9-36C5-45F8-9E2D-012E13146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AA994-92DB-47F0-A7E3-CF242CB78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1B28-3B6E-4370-97E5-A1FE3EDA3B1A}" type="datetimeFigureOut">
              <a:rPr lang="ko-KR" altLang="en-US" smtClean="0"/>
              <a:t>2019-01-30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E0FEB8-2DC8-48E7-9A16-9E0F9BFAF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C3CB95-58E9-4718-A718-7D48A3593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3375-8B37-4BD7-91A7-D002D44E22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1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jp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15.png"/><Relationship Id="rId14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38.png"/><Relationship Id="rId12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58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gif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C7569-6CF6-42E2-BB28-9A79B6820855}"/>
              </a:ext>
            </a:extLst>
          </p:cNvPr>
          <p:cNvSpPr txBox="1"/>
          <p:nvPr/>
        </p:nvSpPr>
        <p:spPr>
          <a:xfrm>
            <a:off x="1924025" y="1451920"/>
            <a:ext cx="834395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Franklin Gothic Demi Cond" panose="020B0706030402020204" pitchFamily="34" charset="0"/>
              </a:rPr>
              <a:t>DIFFUSER</a:t>
            </a:r>
            <a:endParaRPr lang="ko-KR" altLang="en-US" sz="166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Franklin Gothic Demi Cond" panose="020B07060304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34FCC-9E53-4391-A75F-B6E8FC111F90}"/>
              </a:ext>
            </a:extLst>
          </p:cNvPr>
          <p:cNvSpPr txBox="1"/>
          <p:nvPr/>
        </p:nvSpPr>
        <p:spPr>
          <a:xfrm>
            <a:off x="3666489" y="5701854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서보민 금상원 신현빈 문은빈 임수빈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5F123-95E9-4F1E-95FA-4E6C04A0AA84}"/>
              </a:ext>
            </a:extLst>
          </p:cNvPr>
          <p:cNvSpPr txBox="1"/>
          <p:nvPr/>
        </p:nvSpPr>
        <p:spPr>
          <a:xfrm>
            <a:off x="5282316" y="5155754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아로마인드</a:t>
            </a:r>
            <a:endParaRPr lang="ko-KR" altLang="en-US" sz="24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2B7B6-8B18-411D-BEA0-1ECBD6E9EA9C}"/>
              </a:ext>
            </a:extLst>
          </p:cNvPr>
          <p:cNvSpPr txBox="1"/>
          <p:nvPr/>
        </p:nvSpPr>
        <p:spPr>
          <a:xfrm>
            <a:off x="4865115" y="6249654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PM </a:t>
            </a:r>
            <a:r>
              <a:rPr lang="ko-KR" altLang="en-US" sz="24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신현호교수님</a:t>
            </a:r>
            <a:endParaRPr lang="ko-KR" altLang="en-US" sz="24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5993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7D91E3-E20B-4574-942B-794B72FE994E}"/>
              </a:ext>
            </a:extLst>
          </p:cNvPr>
          <p:cNvGrpSpPr/>
          <p:nvPr/>
        </p:nvGrpSpPr>
        <p:grpSpPr>
          <a:xfrm>
            <a:off x="838200" y="1203468"/>
            <a:ext cx="3965531" cy="8165090"/>
            <a:chOff x="838200" y="1203468"/>
            <a:chExt cx="3965531" cy="81650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EA7E437-C867-4AA3-A730-216A211F9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8" t="2990" r="12778" b="3329"/>
            <a:stretch/>
          </p:blipFill>
          <p:spPr>
            <a:xfrm>
              <a:off x="838200" y="1203468"/>
              <a:ext cx="3965531" cy="8165090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4618FDC-94AB-42A6-BD26-DD64DB36C4B4}"/>
                </a:ext>
              </a:extLst>
            </p:cNvPr>
            <p:cNvGrpSpPr/>
            <p:nvPr/>
          </p:nvGrpSpPr>
          <p:grpSpPr>
            <a:xfrm>
              <a:off x="1011382" y="1697183"/>
              <a:ext cx="3560618" cy="3281218"/>
              <a:chOff x="1332230" y="2398735"/>
              <a:chExt cx="3271085" cy="271936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9E835BC-DD9A-4F72-9D9C-5D18834687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8813"/>
              <a:stretch/>
            </p:blipFill>
            <p:spPr>
              <a:xfrm>
                <a:off x="1332230" y="2398735"/>
                <a:ext cx="3271085" cy="2719366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57F9AAB-3701-4AFF-82DD-33B187874C49}"/>
                  </a:ext>
                </a:extLst>
              </p:cNvPr>
              <p:cNvSpPr/>
              <p:nvPr/>
            </p:nvSpPr>
            <p:spPr>
              <a:xfrm>
                <a:off x="1332230" y="3468188"/>
                <a:ext cx="3271085" cy="830849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5C6-F108-4200-8497-66CEE79057CF}"/>
                </a:ext>
              </a:extLst>
            </p:cNvPr>
            <p:cNvSpPr txBox="1"/>
            <p:nvPr/>
          </p:nvSpPr>
          <p:spPr>
            <a:xfrm>
              <a:off x="1129112" y="2987596"/>
              <a:ext cx="7273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536B76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DIFFUSER</a:t>
              </a:r>
              <a:endParaRPr lang="ko-KR" altLang="en-US" sz="800" dirty="0">
                <a:solidFill>
                  <a:srgbClr val="536B76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10D48F-055C-4FED-83A9-2717B3F0A4F6}"/>
              </a:ext>
            </a:extLst>
          </p:cNvPr>
          <p:cNvGrpSpPr/>
          <p:nvPr/>
        </p:nvGrpSpPr>
        <p:grpSpPr>
          <a:xfrm>
            <a:off x="7266710" y="1203468"/>
            <a:ext cx="3965531" cy="8165090"/>
            <a:chOff x="7266710" y="1203468"/>
            <a:chExt cx="3965531" cy="816509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CE39576-A5EB-4BCF-8FC4-296D6495B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8" t="2990" r="12778" b="3329"/>
            <a:stretch/>
          </p:blipFill>
          <p:spPr>
            <a:xfrm>
              <a:off x="7266710" y="1203468"/>
              <a:ext cx="3965531" cy="816509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230AB3D-E996-4A42-9F3E-A0E9A924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089" y="1697183"/>
              <a:ext cx="3570064" cy="617898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47BA3B-5388-414F-959E-CA706E9B6DF0}"/>
              </a:ext>
            </a:extLst>
          </p:cNvPr>
          <p:cNvSpPr txBox="1"/>
          <p:nvPr/>
        </p:nvSpPr>
        <p:spPr>
          <a:xfrm>
            <a:off x="8534706" y="1789178"/>
            <a:ext cx="13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DIFFUSERbot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5B3424-89AE-4679-AF0D-0C97F3397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72" y="3253520"/>
            <a:ext cx="2393307" cy="7273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A1E018-1570-472B-B4F8-C7B1D1720487}"/>
              </a:ext>
            </a:extLst>
          </p:cNvPr>
          <p:cNvSpPr txBox="1"/>
          <p:nvPr/>
        </p:nvSpPr>
        <p:spPr>
          <a:xfrm>
            <a:off x="452707" y="158013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주요서비스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E592FC-B7CB-45B8-968A-24E4045E3AE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240376" y="419623"/>
            <a:ext cx="9894939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827678-4157-4651-9AC7-76F7E341AB1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E56D2B-61C4-41D6-988B-70560494B387}"/>
              </a:ext>
            </a:extLst>
          </p:cNvPr>
          <p:cNvSpPr/>
          <p:nvPr/>
        </p:nvSpPr>
        <p:spPr>
          <a:xfrm>
            <a:off x="838201" y="2952912"/>
            <a:ext cx="3896638" cy="10867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CA7E13-B764-4EBF-BEA9-C999139EFBE9}"/>
              </a:ext>
            </a:extLst>
          </p:cNvPr>
          <p:cNvGrpSpPr/>
          <p:nvPr/>
        </p:nvGrpSpPr>
        <p:grpSpPr>
          <a:xfrm>
            <a:off x="7431089" y="2331045"/>
            <a:ext cx="3562976" cy="1376173"/>
            <a:chOff x="7431089" y="2331045"/>
            <a:chExt cx="3562976" cy="13761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A3AF38-5FEC-4957-9B71-F552304E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089" y="2331045"/>
              <a:ext cx="3562976" cy="137617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8F41DE-5424-4446-8392-3CEE5FC10AEA}"/>
                </a:ext>
              </a:extLst>
            </p:cNvPr>
            <p:cNvSpPr txBox="1"/>
            <p:nvPr/>
          </p:nvSpPr>
          <p:spPr>
            <a:xfrm>
              <a:off x="7829119" y="2502070"/>
              <a:ext cx="9220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DIFFUSERbot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CC190EB-1824-4A5D-BE45-2B3CD31D1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061" b="76720" l="49145" r="691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39" t="29854" r="28304" b="18073"/>
            <a:stretch/>
          </p:blipFill>
          <p:spPr>
            <a:xfrm>
              <a:off x="7532335" y="2472007"/>
              <a:ext cx="230570" cy="5033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A27E35-D501-475B-8A2B-12DA85F17C6E}"/>
                </a:ext>
              </a:extLst>
            </p:cNvPr>
            <p:cNvSpPr txBox="1"/>
            <p:nvPr/>
          </p:nvSpPr>
          <p:spPr>
            <a:xfrm>
              <a:off x="7923544" y="2848542"/>
              <a:ext cx="20345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안녕하세요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홍길동님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어제는 잘 주무셨나요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오늘의 기분은 </a:t>
              </a:r>
              <a:r>
                <a:rPr lang="ko-KR" altLang="en-US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어떠신가요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r>
                <a:rPr lang="en-US" altLang="ko-KR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DIFFUSERbot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에게 알려주세요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5B6902-5C23-431C-A532-B0420CCD6286}"/>
              </a:ext>
            </a:extLst>
          </p:cNvPr>
          <p:cNvGrpSpPr/>
          <p:nvPr/>
        </p:nvGrpSpPr>
        <p:grpSpPr>
          <a:xfrm>
            <a:off x="10122195" y="4018380"/>
            <a:ext cx="871870" cy="553621"/>
            <a:chOff x="10122195" y="4018380"/>
            <a:chExt cx="871870" cy="5536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950326D-D6D8-430F-9F5C-FDFE233C3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76" b="85820"/>
            <a:stretch/>
          </p:blipFill>
          <p:spPr>
            <a:xfrm>
              <a:off x="10122195" y="4018380"/>
              <a:ext cx="871870" cy="55362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6B1FF5-0500-4AA1-AA20-B1ED1B794DE6}"/>
                </a:ext>
              </a:extLst>
            </p:cNvPr>
            <p:cNvSpPr txBox="1"/>
            <p:nvPr/>
          </p:nvSpPr>
          <p:spPr>
            <a:xfrm>
              <a:off x="10245139" y="4124068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산뜻해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0B5780-B484-44C3-A69C-0A913445CB96}"/>
              </a:ext>
            </a:extLst>
          </p:cNvPr>
          <p:cNvGrpSpPr/>
          <p:nvPr/>
        </p:nvGrpSpPr>
        <p:grpSpPr>
          <a:xfrm>
            <a:off x="7427144" y="4641552"/>
            <a:ext cx="3562976" cy="829412"/>
            <a:chOff x="7427144" y="4627376"/>
            <a:chExt cx="3562976" cy="82941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5CDE664-E5A3-46DC-91FF-FEDD432A8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691" r="20" b="68790"/>
            <a:stretch/>
          </p:blipFill>
          <p:spPr>
            <a:xfrm>
              <a:off x="7427144" y="4903166"/>
              <a:ext cx="3562976" cy="55362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2D746B-3650-429A-BD32-091CEA05F62E}"/>
                </a:ext>
              </a:extLst>
            </p:cNvPr>
            <p:cNvSpPr txBox="1"/>
            <p:nvPr/>
          </p:nvSpPr>
          <p:spPr>
            <a:xfrm>
              <a:off x="7829119" y="4639715"/>
              <a:ext cx="9220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DIFFUSERbot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1F1113F-A118-44EC-89EC-286B5D75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061" b="76720" l="49145" r="6919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39" t="29854" r="28304" b="18073"/>
            <a:stretch/>
          </p:blipFill>
          <p:spPr>
            <a:xfrm>
              <a:off x="7538142" y="4627376"/>
              <a:ext cx="230570" cy="5033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C5E870-5D6C-4374-9650-961DEDBBC51C}"/>
                </a:ext>
              </a:extLst>
            </p:cNvPr>
            <p:cNvSpPr txBox="1"/>
            <p:nvPr/>
          </p:nvSpPr>
          <p:spPr>
            <a:xfrm>
              <a:off x="7900132" y="4970009"/>
              <a:ext cx="26757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산뜻하신가요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그럼 그에 맞는 </a:t>
              </a:r>
              <a:r>
                <a:rPr lang="ko-KR" altLang="en-US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디퓨저향을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1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제공해드릴게요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7099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7CBFC50-1208-4B9E-8AF1-EA4514E7C32B}"/>
              </a:ext>
            </a:extLst>
          </p:cNvPr>
          <p:cNvGrpSpPr/>
          <p:nvPr/>
        </p:nvGrpSpPr>
        <p:grpSpPr>
          <a:xfrm>
            <a:off x="2299792" y="646096"/>
            <a:ext cx="2910025" cy="5991787"/>
            <a:chOff x="4560985" y="646096"/>
            <a:chExt cx="2910025" cy="599178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E0D85B-D861-49CC-9E06-4891B7D09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98" t="2990" r="12778" b="3329"/>
            <a:stretch/>
          </p:blipFill>
          <p:spPr>
            <a:xfrm>
              <a:off x="4560985" y="646096"/>
              <a:ext cx="2910025" cy="599178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622E27-B390-4D67-89E6-E604ECBD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073" y="1006763"/>
              <a:ext cx="2623127" cy="532014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90849D-6398-41F6-877B-2141AC88345F}"/>
              </a:ext>
            </a:extLst>
          </p:cNvPr>
          <p:cNvSpPr txBox="1"/>
          <p:nvPr/>
        </p:nvSpPr>
        <p:spPr>
          <a:xfrm>
            <a:off x="452707" y="158013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앱구성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DFE7F2-C823-44A9-AFB0-125F9C2E469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595969" y="419623"/>
            <a:ext cx="1053934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147535-86BF-4C10-9CFC-0FF3DF02320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51E81C6-D579-4359-A8BF-69D172291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95" y="2187834"/>
            <a:ext cx="1810325" cy="320950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EBFF900-75CB-44EB-AF0B-7E12D5139175}"/>
              </a:ext>
            </a:extLst>
          </p:cNvPr>
          <p:cNvSpPr/>
          <p:nvPr/>
        </p:nvSpPr>
        <p:spPr>
          <a:xfrm>
            <a:off x="6177473" y="3326738"/>
            <a:ext cx="805666" cy="630502"/>
          </a:xfrm>
          <a:prstGeom prst="rightArrow">
            <a:avLst>
              <a:gd name="adj1" fmla="val 36093"/>
              <a:gd name="adj2" fmla="val 50000"/>
            </a:avLst>
          </a:prstGeom>
          <a:gradFill>
            <a:gsLst>
              <a:gs pos="0">
                <a:srgbClr val="F79875"/>
              </a:gs>
              <a:gs pos="37000">
                <a:srgbClr val="F78373"/>
              </a:gs>
              <a:gs pos="69000">
                <a:srgbClr val="EA7887"/>
              </a:gs>
              <a:gs pos="100000">
                <a:srgbClr val="D4779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647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973843C-1654-4EC3-81A9-7F7B2EAB2F38}"/>
              </a:ext>
            </a:extLst>
          </p:cNvPr>
          <p:cNvSpPr txBox="1"/>
          <p:nvPr/>
        </p:nvSpPr>
        <p:spPr>
          <a:xfrm>
            <a:off x="452707" y="158013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웹서비스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감정분석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BF2FEA-6162-46DF-867A-3F398DAF6F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596516" y="419623"/>
            <a:ext cx="8538799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4BC356-5933-41AB-8222-44791104F2B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50BC5D8-0FAB-4B77-BFEA-D240B3B41E26}"/>
              </a:ext>
            </a:extLst>
          </p:cNvPr>
          <p:cNvGrpSpPr/>
          <p:nvPr/>
        </p:nvGrpSpPr>
        <p:grpSpPr>
          <a:xfrm>
            <a:off x="4438251" y="3666859"/>
            <a:ext cx="3501555" cy="510736"/>
            <a:chOff x="4364360" y="4276446"/>
            <a:chExt cx="3501555" cy="510736"/>
          </a:xfrm>
        </p:grpSpPr>
        <p:sp>
          <p:nvSpPr>
            <p:cNvPr id="59" name="말풍선: 모서리가 둥근 사각형 58">
              <a:extLst>
                <a:ext uri="{FF2B5EF4-FFF2-40B4-BE49-F238E27FC236}">
                  <a16:creationId xmlns:a16="http://schemas.microsoft.com/office/drawing/2014/main" id="{5029B28D-60B3-43B5-A07A-920BB3975C98}"/>
                </a:ext>
              </a:extLst>
            </p:cNvPr>
            <p:cNvSpPr/>
            <p:nvPr/>
          </p:nvSpPr>
          <p:spPr>
            <a:xfrm>
              <a:off x="4364360" y="4276446"/>
              <a:ext cx="3501555" cy="510736"/>
            </a:xfrm>
            <a:prstGeom prst="wedgeRoundRectCallout">
              <a:avLst>
                <a:gd name="adj1" fmla="val -35306"/>
                <a:gd name="adj2" fmla="val -65112"/>
                <a:gd name="adj3" fmla="val 16667"/>
              </a:avLst>
            </a:prstGeom>
            <a:noFill/>
            <a:ln w="19050">
              <a:gradFill>
                <a:gsLst>
                  <a:gs pos="0">
                    <a:srgbClr val="F88E76"/>
                  </a:gs>
                  <a:gs pos="74000">
                    <a:srgbClr val="F68678"/>
                  </a:gs>
                  <a:gs pos="83000">
                    <a:srgbClr val="F47E7A"/>
                  </a:gs>
                  <a:gs pos="100000">
                    <a:srgbClr val="E7778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66E507-554E-40D8-BFAC-F16C8BB8D78C}"/>
                </a:ext>
              </a:extLst>
            </p:cNvPr>
            <p:cNvSpPr txBox="1"/>
            <p:nvPr/>
          </p:nvSpPr>
          <p:spPr>
            <a:xfrm>
              <a:off x="4401207" y="4365932"/>
              <a:ext cx="3425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내일도 오늘처럼 활기찬 하루 보내세요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DAE4D594-36B5-4BB0-BA10-CB02F9ECF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48" y="4675574"/>
            <a:ext cx="1595481" cy="192281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CB45715-1897-4730-816C-04A8A0F6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20" y="728078"/>
            <a:ext cx="5670735" cy="307775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4F5E1EE-461C-44E2-B43A-DAC2B91571D1}"/>
              </a:ext>
            </a:extLst>
          </p:cNvPr>
          <p:cNvSpPr txBox="1"/>
          <p:nvPr/>
        </p:nvSpPr>
        <p:spPr>
          <a:xfrm>
            <a:off x="5403347" y="5236191"/>
            <a:ext cx="358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홍길동님께 추천하는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아로마향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(Lemon)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682DF38-43F0-4868-B2AD-E9686571EED5}"/>
              </a:ext>
            </a:extLst>
          </p:cNvPr>
          <p:cNvSpPr txBox="1"/>
          <p:nvPr/>
        </p:nvSpPr>
        <p:spPr>
          <a:xfrm>
            <a:off x="5145282" y="5194555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▶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0A9FFA-EA64-4612-85B9-CA0A70855D89}"/>
              </a:ext>
            </a:extLst>
          </p:cNvPr>
          <p:cNvSpPr txBox="1"/>
          <p:nvPr/>
        </p:nvSpPr>
        <p:spPr>
          <a:xfrm>
            <a:off x="5385204" y="5607954"/>
            <a:ext cx="4323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특유의 싱그러운 향이 기분을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리프래쉬하기에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좋은 오일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42619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973843C-1654-4EC3-81A9-7F7B2EAB2F38}"/>
              </a:ext>
            </a:extLst>
          </p:cNvPr>
          <p:cNvSpPr txBox="1"/>
          <p:nvPr/>
        </p:nvSpPr>
        <p:spPr>
          <a:xfrm>
            <a:off x="452707" y="158013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웹서비스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BF2FEA-6162-46DF-867A-3F398DAF6F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16569" y="419623"/>
            <a:ext cx="1021874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4BC356-5933-41AB-8222-44791104F2B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839468-E7D7-46A5-9B55-F9C9B96D42EB}"/>
              </a:ext>
            </a:extLst>
          </p:cNvPr>
          <p:cNvSpPr txBox="1"/>
          <p:nvPr/>
        </p:nvSpPr>
        <p:spPr>
          <a:xfrm>
            <a:off x="969912" y="1306564"/>
            <a:ext cx="17203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베스트샐러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470B5-80DD-4C67-AA37-85C0DFA37F47}"/>
              </a:ext>
            </a:extLst>
          </p:cNvPr>
          <p:cNvSpPr txBox="1"/>
          <p:nvPr/>
        </p:nvSpPr>
        <p:spPr>
          <a:xfrm>
            <a:off x="969912" y="2343810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계절별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CFE09-0366-4053-8658-63618D3F51A1}"/>
              </a:ext>
            </a:extLst>
          </p:cNvPr>
          <p:cNvSpPr txBox="1"/>
          <p:nvPr/>
        </p:nvSpPr>
        <p:spPr>
          <a:xfrm>
            <a:off x="969912" y="3381056"/>
            <a:ext cx="1229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시간별</a:t>
            </a:r>
            <a:endParaRPr lang="en-US" altLang="ko-KR"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3459D-2DFB-44C5-86F2-6679309750D5}"/>
              </a:ext>
            </a:extLst>
          </p:cNvPr>
          <p:cNvSpPr txBox="1"/>
          <p:nvPr/>
        </p:nvSpPr>
        <p:spPr>
          <a:xfrm>
            <a:off x="969912" y="4418302"/>
            <a:ext cx="1093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47629-6059-4702-A259-DA8A39F157AA}"/>
              </a:ext>
            </a:extLst>
          </p:cNvPr>
          <p:cNvSpPr txBox="1"/>
          <p:nvPr/>
        </p:nvSpPr>
        <p:spPr>
          <a:xfrm>
            <a:off x="969912" y="5470938"/>
            <a:ext cx="41537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</a:t>
            </a: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나의 제품 중 가장 많이 팔린 제품</a:t>
            </a:r>
            <a:r>
              <a: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4F4804-41B2-4E97-B64B-DF28253BE473}"/>
              </a:ext>
            </a:extLst>
          </p:cNvPr>
          <p:cNvGrpSpPr/>
          <p:nvPr/>
        </p:nvGrpSpPr>
        <p:grpSpPr>
          <a:xfrm>
            <a:off x="5764699" y="1442235"/>
            <a:ext cx="5834461" cy="4515571"/>
            <a:chOff x="5764699" y="1442235"/>
            <a:chExt cx="5834461" cy="4515571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5B136B7-90CB-4230-BA66-E055F345E09A}"/>
                </a:ext>
              </a:extLst>
            </p:cNvPr>
            <p:cNvSpPr/>
            <p:nvPr/>
          </p:nvSpPr>
          <p:spPr>
            <a:xfrm>
              <a:off x="5882326" y="1442235"/>
              <a:ext cx="5590095" cy="4515571"/>
            </a:xfrm>
            <a:prstGeom prst="roundRect">
              <a:avLst>
                <a:gd name="adj" fmla="val 9202"/>
              </a:avLst>
            </a:prstGeom>
            <a:noFill/>
            <a:ln w="15875">
              <a:gradFill>
                <a:gsLst>
                  <a:gs pos="0">
                    <a:srgbClr val="F78D75"/>
                  </a:gs>
                  <a:gs pos="74000">
                    <a:srgbClr val="F68776"/>
                  </a:gs>
                  <a:gs pos="83000">
                    <a:srgbClr val="F47C7B"/>
                  </a:gs>
                  <a:gs pos="100000">
                    <a:srgbClr val="D7779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0860E204-64CD-4451-AF7C-B32E8A4CB0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17322782"/>
                </p:ext>
              </p:extLst>
            </p:nvPr>
          </p:nvGraphicFramePr>
          <p:xfrm>
            <a:off x="5764699" y="1522007"/>
            <a:ext cx="5834461" cy="3736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49D86C-DAB5-4C0D-B710-F83F054206F6}"/>
                </a:ext>
              </a:extLst>
            </p:cNvPr>
            <p:cNvSpPr txBox="1"/>
            <p:nvPr/>
          </p:nvSpPr>
          <p:spPr>
            <a:xfrm>
              <a:off x="6411310" y="5258126"/>
              <a:ext cx="39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봄</a:t>
              </a:r>
              <a:endParaRPr lang="en-US" altLang="ko-KR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077384-9711-493C-BE84-DB7E609022A4}"/>
                </a:ext>
              </a:extLst>
            </p:cNvPr>
            <p:cNvSpPr txBox="1"/>
            <p:nvPr/>
          </p:nvSpPr>
          <p:spPr>
            <a:xfrm>
              <a:off x="7687688" y="525812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고딕13" panose="02020600000000000000" pitchFamily="18" charset="-127"/>
                  <a:ea typeface="a고딕13" panose="02020600000000000000" pitchFamily="18" charset="-127"/>
                </a:rPr>
                <a:t>여름</a:t>
              </a:r>
              <a:endParaRPr lang="en-US" altLang="ko-KR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A3F585-1E25-4156-8B42-EC85B43D4FDF}"/>
                </a:ext>
              </a:extLst>
            </p:cNvPr>
            <p:cNvSpPr txBox="1"/>
            <p:nvPr/>
          </p:nvSpPr>
          <p:spPr>
            <a:xfrm>
              <a:off x="9067776" y="525812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a고딕13" panose="02020600000000000000" pitchFamily="18" charset="-127"/>
                  <a:ea typeface="a고딕13" panose="02020600000000000000" pitchFamily="18" charset="-127"/>
                </a:rPr>
                <a:t>가을</a:t>
              </a:r>
              <a:endParaRPr lang="en-US" altLang="ko-KR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682F2A-D0B9-4320-B9F3-E4AEBF983726}"/>
                </a:ext>
              </a:extLst>
            </p:cNvPr>
            <p:cNvSpPr txBox="1"/>
            <p:nvPr/>
          </p:nvSpPr>
          <p:spPr>
            <a:xfrm>
              <a:off x="10457291" y="5258126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고딕13" panose="02020600000000000000" pitchFamily="18" charset="-127"/>
                  <a:ea typeface="a고딕13" panose="02020600000000000000" pitchFamily="18" charset="-127"/>
                </a:rPr>
                <a:t>겨울</a:t>
              </a:r>
              <a:endParaRPr lang="en-US" altLang="ko-KR" dirty="0"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6C636-4A81-44FA-AED9-CCF9238E9440}"/>
                </a:ext>
              </a:extLst>
            </p:cNvPr>
            <p:cNvSpPr txBox="1"/>
            <p:nvPr/>
          </p:nvSpPr>
          <p:spPr>
            <a:xfrm>
              <a:off x="6119563" y="3642665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유칼립투스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3A959C-2425-4542-90CE-46DA442F7AF9}"/>
                </a:ext>
              </a:extLst>
            </p:cNvPr>
            <p:cNvSpPr txBox="1"/>
            <p:nvPr/>
          </p:nvSpPr>
          <p:spPr>
            <a:xfrm>
              <a:off x="6278260" y="4371167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티트리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DFCC83-3505-4DA4-99A2-7984DBC9F266}"/>
                </a:ext>
              </a:extLst>
            </p:cNvPr>
            <p:cNvSpPr txBox="1"/>
            <p:nvPr/>
          </p:nvSpPr>
          <p:spPr>
            <a:xfrm>
              <a:off x="6089724" y="4791892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레몬그라스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2EB43E-7F20-49F0-BAA5-DB095D073BBE}"/>
                </a:ext>
              </a:extLst>
            </p:cNvPr>
            <p:cNvSpPr txBox="1"/>
            <p:nvPr/>
          </p:nvSpPr>
          <p:spPr>
            <a:xfrm>
              <a:off x="7437963" y="3003213"/>
              <a:ext cx="1136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클라리세이지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1999BB-FFBA-4FA8-A151-3D5EAC943498}"/>
                </a:ext>
              </a:extLst>
            </p:cNvPr>
            <p:cNvSpPr txBox="1"/>
            <p:nvPr/>
          </p:nvSpPr>
          <p:spPr>
            <a:xfrm>
              <a:off x="7584863" y="4023326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베르가못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C55979-16E3-4032-97CF-9D9546C7CD26}"/>
                </a:ext>
              </a:extLst>
            </p:cNvPr>
            <p:cNvSpPr txBox="1"/>
            <p:nvPr/>
          </p:nvSpPr>
          <p:spPr>
            <a:xfrm>
              <a:off x="7662649" y="4735662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라벤더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46ED3F-A605-44D0-B766-8CBEF721300E}"/>
                </a:ext>
              </a:extLst>
            </p:cNvPr>
            <p:cNvSpPr txBox="1"/>
            <p:nvPr/>
          </p:nvSpPr>
          <p:spPr>
            <a:xfrm>
              <a:off x="9049793" y="3840510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티트리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AEFE20-4159-4AF8-B496-3017AE96420D}"/>
                </a:ext>
              </a:extLst>
            </p:cNvPr>
            <p:cNvSpPr txBox="1"/>
            <p:nvPr/>
          </p:nvSpPr>
          <p:spPr>
            <a:xfrm>
              <a:off x="8967322" y="4460365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페퍼민트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C5B54D-3A91-4120-A7E5-6714D101A32F}"/>
                </a:ext>
              </a:extLst>
            </p:cNvPr>
            <p:cNvSpPr txBox="1"/>
            <p:nvPr/>
          </p:nvSpPr>
          <p:spPr>
            <a:xfrm>
              <a:off x="9052165" y="4834776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네롤리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1EF005-0F43-483D-A718-59D40ECEECD3}"/>
                </a:ext>
              </a:extLst>
            </p:cNvPr>
            <p:cNvSpPr txBox="1"/>
            <p:nvPr/>
          </p:nvSpPr>
          <p:spPr>
            <a:xfrm>
              <a:off x="10432253" y="2484048"/>
              <a:ext cx="660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라벤더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0EE3-6775-4EE8-8CBC-F0A7FE707675}"/>
                </a:ext>
              </a:extLst>
            </p:cNvPr>
            <p:cNvSpPr txBox="1"/>
            <p:nvPr/>
          </p:nvSpPr>
          <p:spPr>
            <a:xfrm>
              <a:off x="10356026" y="3748972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로즈우드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362235-201A-4169-8D16-7BE58C41E4DA}"/>
                </a:ext>
              </a:extLst>
            </p:cNvPr>
            <p:cNvSpPr txBox="1"/>
            <p:nvPr/>
          </p:nvSpPr>
          <p:spPr>
            <a:xfrm>
              <a:off x="10271183" y="4606605"/>
              <a:ext cx="978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ln w="3175">
                    <a:noFill/>
                  </a:ln>
                  <a:latin typeface="a고딕16" panose="02020600000000000000" pitchFamily="18" charset="-127"/>
                  <a:ea typeface="a고딕16" panose="02020600000000000000" pitchFamily="18" charset="-127"/>
                </a:rPr>
                <a:t>스윗오렌지</a:t>
              </a:r>
              <a:endParaRPr lang="en-US" altLang="ko-KR" sz="1400" dirty="0">
                <a:ln w="3175">
                  <a:noFill/>
                </a:ln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25A187E-73C0-495A-9F33-20328518DF54}"/>
              </a:ext>
            </a:extLst>
          </p:cNvPr>
          <p:cNvSpPr/>
          <p:nvPr/>
        </p:nvSpPr>
        <p:spPr>
          <a:xfrm>
            <a:off x="2295949" y="2414888"/>
            <a:ext cx="3450211" cy="223048"/>
          </a:xfrm>
          <a:prstGeom prst="rightArrow">
            <a:avLst/>
          </a:prstGeom>
          <a:gradFill>
            <a:gsLst>
              <a:gs pos="0">
                <a:srgbClr val="F78D75"/>
              </a:gs>
              <a:gs pos="74000">
                <a:srgbClr val="F68776"/>
              </a:gs>
              <a:gs pos="83000">
                <a:srgbClr val="F47C7B"/>
              </a:gs>
              <a:gs pos="100000">
                <a:srgbClr val="D7779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746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882E32-6224-4784-A238-578A6E6C6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29" y="4650221"/>
            <a:ext cx="3749352" cy="9929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44FEAF-47E6-4B3E-906A-FAC1A0E38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1" b="28331"/>
          <a:stretch/>
        </p:blipFill>
        <p:spPr>
          <a:xfrm>
            <a:off x="6868453" y="4543719"/>
            <a:ext cx="4255175" cy="115710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E50B03-D756-46F6-9141-54E59D627A17}"/>
              </a:ext>
            </a:extLst>
          </p:cNvPr>
          <p:cNvGrpSpPr/>
          <p:nvPr/>
        </p:nvGrpSpPr>
        <p:grpSpPr>
          <a:xfrm>
            <a:off x="6388295" y="3124794"/>
            <a:ext cx="4754187" cy="1023001"/>
            <a:chOff x="6326344" y="1825495"/>
            <a:chExt cx="5351466" cy="11118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DDB70AE-F541-4838-8FDA-5C37F5C2F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9" r="22899" b="24687"/>
            <a:stretch/>
          </p:blipFill>
          <p:spPr>
            <a:xfrm>
              <a:off x="6326344" y="1825495"/>
              <a:ext cx="1218449" cy="11118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A8F4A5-67E9-4341-8E00-E77C99E9C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309"/>
            <a:stretch/>
          </p:blipFill>
          <p:spPr>
            <a:xfrm>
              <a:off x="7544793" y="2044874"/>
              <a:ext cx="4133017" cy="798533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460F8AC-F51F-4C1A-893C-C76DC3E9BF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11437" b="25804"/>
          <a:stretch/>
        </p:blipFill>
        <p:spPr>
          <a:xfrm>
            <a:off x="959175" y="2826752"/>
            <a:ext cx="4376396" cy="1193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A22CD-1246-429D-9292-3DB77BFA090E}"/>
              </a:ext>
            </a:extLst>
          </p:cNvPr>
          <p:cNvSpPr txBox="1"/>
          <p:nvPr/>
        </p:nvSpPr>
        <p:spPr>
          <a:xfrm>
            <a:off x="452707" y="158013"/>
            <a:ext cx="4095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사용기술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감정분석서비스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E8C3298-063B-4679-A6AF-ED9CD8146D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48700" y="419623"/>
            <a:ext cx="7586615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7FF1E21-2161-4E91-A497-16F974B1B9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319CACB-4B23-497E-9061-241E6AF9A5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9" b="25784"/>
          <a:stretch/>
        </p:blipFill>
        <p:spPr>
          <a:xfrm>
            <a:off x="6955570" y="1562188"/>
            <a:ext cx="3838121" cy="1060472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4F001553-EAEE-4F23-BA7D-BB9B9044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3" b="31597"/>
          <a:stretch/>
        </p:blipFill>
        <p:spPr bwMode="auto">
          <a:xfrm>
            <a:off x="816075" y="1453821"/>
            <a:ext cx="4764593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9631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6FC237-7B7F-4DD8-9D27-1A920A5A3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28" y="2693388"/>
            <a:ext cx="626782" cy="2258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94165B-600D-408B-A9FC-48B1797FD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39" y="2256122"/>
            <a:ext cx="1599484" cy="283570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3770B6-BDFE-44AF-BF06-70793BF75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50" y="1864613"/>
            <a:ext cx="1539485" cy="3526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243F9D-BA4B-4EEB-A435-156EF7258D8F}"/>
              </a:ext>
            </a:extLst>
          </p:cNvPr>
          <p:cNvSpPr txBox="1"/>
          <p:nvPr/>
        </p:nvSpPr>
        <p:spPr>
          <a:xfrm>
            <a:off x="452707" y="158013"/>
            <a:ext cx="5511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사용기술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하드웨어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(</a:t>
            </a:r>
            <a:r>
              <a:rPr lang="en-US" altLang="ko-KR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RaspberryPi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)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11DF29-6CEC-48B4-952B-556834D75B7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64409" y="419623"/>
            <a:ext cx="617090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E7F3A30-2F43-452C-B9DC-FDE5FE9D81A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98389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2C9815-7104-4ADA-BD0A-E01582CB407B}"/>
              </a:ext>
            </a:extLst>
          </p:cNvPr>
          <p:cNvGrpSpPr/>
          <p:nvPr/>
        </p:nvGrpSpPr>
        <p:grpSpPr>
          <a:xfrm>
            <a:off x="232799" y="2641988"/>
            <a:ext cx="11748746" cy="1811016"/>
            <a:chOff x="232799" y="2898771"/>
            <a:chExt cx="11748746" cy="1811016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C4B6F07-1F7C-439D-89FB-C4CD6DAD1810}"/>
                </a:ext>
              </a:extLst>
            </p:cNvPr>
            <p:cNvCxnSpPr>
              <a:cxnSpLocks/>
              <a:stCxn id="5" idx="6"/>
              <a:endCxn id="18" idx="2"/>
            </p:cNvCxnSpPr>
            <p:nvPr/>
          </p:nvCxnSpPr>
          <p:spPr>
            <a:xfrm flipV="1">
              <a:off x="2037203" y="3804279"/>
              <a:ext cx="8139938" cy="1"/>
            </a:xfrm>
            <a:prstGeom prst="line">
              <a:avLst/>
            </a:prstGeom>
            <a:ln w="28575">
              <a:gradFill>
                <a:gsLst>
                  <a:gs pos="0">
                    <a:srgbClr val="F79174"/>
                  </a:gs>
                  <a:gs pos="74000">
                    <a:srgbClr val="F47B7A"/>
                  </a:gs>
                  <a:gs pos="83000">
                    <a:srgbClr val="E87693"/>
                  </a:gs>
                  <a:gs pos="100000">
                    <a:srgbClr val="CF789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92BD563-AE7D-4067-A6E4-60B4158BED6F}"/>
                </a:ext>
              </a:extLst>
            </p:cNvPr>
            <p:cNvSpPr/>
            <p:nvPr/>
          </p:nvSpPr>
          <p:spPr>
            <a:xfrm>
              <a:off x="232799" y="2898772"/>
              <a:ext cx="1804404" cy="1811015"/>
            </a:xfrm>
            <a:prstGeom prst="ellipse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rgbClr val="F79775"/>
                  </a:gs>
                  <a:gs pos="74000">
                    <a:srgbClr val="F17A7F"/>
                  </a:gs>
                  <a:gs pos="83000">
                    <a:srgbClr val="ED7885"/>
                  </a:gs>
                  <a:gs pos="100000">
                    <a:srgbClr val="D878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4A5AAE-FD4B-43C6-B464-D07563176576}"/>
                </a:ext>
              </a:extLst>
            </p:cNvPr>
            <p:cNvSpPr txBox="1"/>
            <p:nvPr/>
          </p:nvSpPr>
          <p:spPr>
            <a:xfrm>
              <a:off x="621880" y="3401306"/>
              <a:ext cx="102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초음파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가습기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8A0D510-A118-4CF4-BDCB-AEAB870366B9}"/>
                </a:ext>
              </a:extLst>
            </p:cNvPr>
            <p:cNvSpPr/>
            <p:nvPr/>
          </p:nvSpPr>
          <p:spPr>
            <a:xfrm>
              <a:off x="2714011" y="2898772"/>
              <a:ext cx="1804404" cy="1811015"/>
            </a:xfrm>
            <a:prstGeom prst="ellipse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rgbClr val="F79775"/>
                  </a:gs>
                  <a:gs pos="74000">
                    <a:srgbClr val="F17A7F"/>
                  </a:gs>
                  <a:gs pos="83000">
                    <a:srgbClr val="ED7885"/>
                  </a:gs>
                  <a:gs pos="100000">
                    <a:srgbClr val="D878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016F71-E31A-4686-871C-C9829535C331}"/>
                </a:ext>
              </a:extLst>
            </p:cNvPr>
            <p:cNvSpPr txBox="1"/>
            <p:nvPr/>
          </p:nvSpPr>
          <p:spPr>
            <a:xfrm>
              <a:off x="2714011" y="3382147"/>
              <a:ext cx="17988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고정밀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습도 센서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3D4B243-9EF6-4A5C-922A-22BBBFEFD089}"/>
                </a:ext>
              </a:extLst>
            </p:cNvPr>
            <p:cNvSpPr/>
            <p:nvPr/>
          </p:nvSpPr>
          <p:spPr>
            <a:xfrm>
              <a:off x="5239064" y="2898772"/>
              <a:ext cx="1804404" cy="1811015"/>
            </a:xfrm>
            <a:prstGeom prst="ellipse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rgbClr val="F79775"/>
                  </a:gs>
                  <a:gs pos="74000">
                    <a:srgbClr val="F17A7F"/>
                  </a:gs>
                  <a:gs pos="83000">
                    <a:srgbClr val="ED7885"/>
                  </a:gs>
                  <a:gs pos="100000">
                    <a:srgbClr val="D878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419563-EA91-4B50-8256-555286B806D4}"/>
                </a:ext>
              </a:extLst>
            </p:cNvPr>
            <p:cNvSpPr txBox="1"/>
            <p:nvPr/>
          </p:nvSpPr>
          <p:spPr>
            <a:xfrm>
              <a:off x="5480817" y="3462442"/>
              <a:ext cx="13067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라즈베리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</a:t>
              </a: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9C7748B-086D-48DC-B570-E5CADEFFE3DE}"/>
                </a:ext>
              </a:extLst>
            </p:cNvPr>
            <p:cNvSpPr/>
            <p:nvPr/>
          </p:nvSpPr>
          <p:spPr>
            <a:xfrm>
              <a:off x="7826746" y="2898771"/>
              <a:ext cx="1804404" cy="1811015"/>
            </a:xfrm>
            <a:prstGeom prst="ellipse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rgbClr val="F79775"/>
                  </a:gs>
                  <a:gs pos="74000">
                    <a:srgbClr val="F17A7F"/>
                  </a:gs>
                  <a:gs pos="83000">
                    <a:srgbClr val="ED7885"/>
                  </a:gs>
                  <a:gs pos="100000">
                    <a:srgbClr val="D878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E9A529-663C-4EA5-8EBD-530ECBB95D4D}"/>
                </a:ext>
              </a:extLst>
            </p:cNvPr>
            <p:cNvSpPr txBox="1"/>
            <p:nvPr/>
          </p:nvSpPr>
          <p:spPr>
            <a:xfrm>
              <a:off x="8374461" y="3573651"/>
              <a:ext cx="748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LED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19616A-3BFD-4136-91D0-17D4FC3DF4FD}"/>
                </a:ext>
              </a:extLst>
            </p:cNvPr>
            <p:cNvSpPr/>
            <p:nvPr/>
          </p:nvSpPr>
          <p:spPr>
            <a:xfrm>
              <a:off x="10177141" y="2898771"/>
              <a:ext cx="1804404" cy="1811015"/>
            </a:xfrm>
            <a:prstGeom prst="ellipse">
              <a:avLst/>
            </a:prstGeom>
            <a:solidFill>
              <a:schemeClr val="bg1"/>
            </a:solidFill>
            <a:ln w="38100">
              <a:gradFill>
                <a:gsLst>
                  <a:gs pos="0">
                    <a:srgbClr val="F79775"/>
                  </a:gs>
                  <a:gs pos="74000">
                    <a:srgbClr val="F17A7F"/>
                  </a:gs>
                  <a:gs pos="83000">
                    <a:srgbClr val="ED7885"/>
                  </a:gs>
                  <a:gs pos="100000">
                    <a:srgbClr val="D8789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7052-E543-4922-A388-251ABA0B09C2}"/>
                </a:ext>
              </a:extLst>
            </p:cNvPr>
            <p:cNvSpPr txBox="1"/>
            <p:nvPr/>
          </p:nvSpPr>
          <p:spPr>
            <a:xfrm>
              <a:off x="10445870" y="3586177"/>
              <a:ext cx="13067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리스피커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004EA45-021B-49BE-A5FB-DC0E76087602}"/>
              </a:ext>
            </a:extLst>
          </p:cNvPr>
          <p:cNvSpPr txBox="1"/>
          <p:nvPr/>
        </p:nvSpPr>
        <p:spPr>
          <a:xfrm>
            <a:off x="452707" y="158013"/>
            <a:ext cx="5511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사용기술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하드웨어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(</a:t>
            </a:r>
            <a:r>
              <a:rPr lang="en-US" altLang="ko-KR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RaspberryPi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)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E4F679-5FE5-4546-96A1-AC59EF042AC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964409" y="419623"/>
            <a:ext cx="617090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5A25DC-7A26-4872-8C87-49366F11AA4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30295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E746203B-3304-46E2-B790-BCA77CF3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25" y="1904803"/>
            <a:ext cx="1772430" cy="9142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1371B70-770E-4E98-8614-015B2CE28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95" y="1991612"/>
            <a:ext cx="2394830" cy="8182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523D989-FC9B-41E4-BFF0-32D7123731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6" t="10944" r="21101" b="12897"/>
          <a:stretch/>
        </p:blipFill>
        <p:spPr>
          <a:xfrm>
            <a:off x="3774842" y="1926590"/>
            <a:ext cx="1466766" cy="102938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E56A62-4E37-489D-8BCB-4E4E6F36DE2F}"/>
              </a:ext>
            </a:extLst>
          </p:cNvPr>
          <p:cNvSpPr/>
          <p:nvPr/>
        </p:nvSpPr>
        <p:spPr>
          <a:xfrm>
            <a:off x="537442" y="4261525"/>
            <a:ext cx="11092324" cy="2106827"/>
          </a:xfrm>
          <a:prstGeom prst="rect">
            <a:avLst/>
          </a:prstGeom>
          <a:noFill/>
          <a:ln w="19050">
            <a:gradFill>
              <a:gsLst>
                <a:gs pos="0">
                  <a:srgbClr val="F79975"/>
                </a:gs>
                <a:gs pos="74000">
                  <a:srgbClr val="F77E73"/>
                </a:gs>
                <a:gs pos="83000">
                  <a:srgbClr val="EE7885"/>
                </a:gs>
                <a:gs pos="100000">
                  <a:srgbClr val="D4779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6072B-AA0C-468C-93C4-AD99EDAC9590}"/>
              </a:ext>
            </a:extLst>
          </p:cNvPr>
          <p:cNvSpPr txBox="1"/>
          <p:nvPr/>
        </p:nvSpPr>
        <p:spPr>
          <a:xfrm>
            <a:off x="854675" y="3966623"/>
            <a:ext cx="248138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[Front-end]</a:t>
            </a:r>
            <a:endParaRPr lang="ko-KR" altLang="en-US" sz="32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0EFE51E-7D13-4671-BEB7-54869FD31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2" b="40889"/>
          <a:stretch/>
        </p:blipFill>
        <p:spPr>
          <a:xfrm>
            <a:off x="1055244" y="4992931"/>
            <a:ext cx="2249874" cy="82530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A544B6A-CDD8-4023-9245-662F2DD358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7" r="17166"/>
          <a:stretch/>
        </p:blipFill>
        <p:spPr>
          <a:xfrm>
            <a:off x="6073999" y="4992931"/>
            <a:ext cx="1730916" cy="9283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A786E0-ACF7-4E84-B928-AAD6BB3583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26848" r="3175" b="30025"/>
          <a:stretch/>
        </p:blipFill>
        <p:spPr>
          <a:xfrm>
            <a:off x="3756065" y="5170291"/>
            <a:ext cx="1873447" cy="47058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C81307-7C99-4928-9969-85A9C7A5004F}"/>
              </a:ext>
            </a:extLst>
          </p:cNvPr>
          <p:cNvSpPr/>
          <p:nvPr/>
        </p:nvSpPr>
        <p:spPr>
          <a:xfrm>
            <a:off x="537442" y="1300513"/>
            <a:ext cx="11092324" cy="2106827"/>
          </a:xfrm>
          <a:prstGeom prst="rect">
            <a:avLst/>
          </a:prstGeom>
          <a:noFill/>
          <a:ln w="19050">
            <a:gradFill>
              <a:gsLst>
                <a:gs pos="0">
                  <a:srgbClr val="F79975"/>
                </a:gs>
                <a:gs pos="74000">
                  <a:srgbClr val="F77E73"/>
                </a:gs>
                <a:gs pos="83000">
                  <a:srgbClr val="EE7885"/>
                </a:gs>
                <a:gs pos="100000">
                  <a:srgbClr val="D4779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7942C-4D96-42D4-919C-A451ECB7FF44}"/>
              </a:ext>
            </a:extLst>
          </p:cNvPr>
          <p:cNvSpPr txBox="1"/>
          <p:nvPr/>
        </p:nvSpPr>
        <p:spPr>
          <a:xfrm>
            <a:off x="854675" y="1009738"/>
            <a:ext cx="242887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[Back-end]</a:t>
            </a:r>
            <a:endParaRPr lang="ko-KR" altLang="en-US" sz="32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89ADD-50B4-4DFF-8F9F-15870AD69A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07" y="4912152"/>
            <a:ext cx="850654" cy="805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187F16-5F53-48F6-942E-FD55EC663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01" y="4781778"/>
            <a:ext cx="1269660" cy="10663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344D1-7AF9-48C4-8C84-D2F7A777B756}"/>
              </a:ext>
            </a:extLst>
          </p:cNvPr>
          <p:cNvSpPr txBox="1"/>
          <p:nvPr/>
        </p:nvSpPr>
        <p:spPr>
          <a:xfrm>
            <a:off x="452707" y="158013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사용기술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웹서비스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BF0016-114C-425A-97EF-5495C8CDA8F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598120" y="419623"/>
            <a:ext cx="8537195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FF28778-87D1-43F9-B2BB-0005BCE4C1C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E9C66C9-8A25-402B-9E52-F1EB2730A5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56" y="1982376"/>
            <a:ext cx="1585290" cy="9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1628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B0C42A-A8DF-436E-A227-5BF7F591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06" y="2934674"/>
            <a:ext cx="1117404" cy="118709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C0E18CC-C082-4D3D-94F6-C39BF605E433}"/>
              </a:ext>
            </a:extLst>
          </p:cNvPr>
          <p:cNvGrpSpPr/>
          <p:nvPr/>
        </p:nvGrpSpPr>
        <p:grpSpPr>
          <a:xfrm>
            <a:off x="4870551" y="841998"/>
            <a:ext cx="2777345" cy="1190018"/>
            <a:chOff x="1617434" y="1659016"/>
            <a:chExt cx="2068386" cy="98418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D21C337-274D-4055-9E5F-C74DDCDB7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7434" y="1961758"/>
              <a:ext cx="660866" cy="670216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2AE608D-2ECD-4708-BD5E-52A50F8278EE}"/>
                </a:ext>
              </a:extLst>
            </p:cNvPr>
            <p:cNvGrpSpPr/>
            <p:nvPr/>
          </p:nvGrpSpPr>
          <p:grpSpPr>
            <a:xfrm>
              <a:off x="2403455" y="1659016"/>
              <a:ext cx="1282365" cy="984181"/>
              <a:chOff x="1933127" y="1343601"/>
              <a:chExt cx="1753081" cy="1306273"/>
            </a:xfrm>
          </p:grpSpPr>
          <p:sp>
            <p:nvSpPr>
              <p:cNvPr id="48" name="말풍선: 모서리가 둥근 사각형 47">
                <a:extLst>
                  <a:ext uri="{FF2B5EF4-FFF2-40B4-BE49-F238E27FC236}">
                    <a16:creationId xmlns:a16="http://schemas.microsoft.com/office/drawing/2014/main" id="{D71E3A30-CDD0-4762-B382-5D010355482A}"/>
                  </a:ext>
                </a:extLst>
              </p:cNvPr>
              <p:cNvSpPr/>
              <p:nvPr/>
            </p:nvSpPr>
            <p:spPr>
              <a:xfrm>
                <a:off x="1970619" y="1343601"/>
                <a:ext cx="1715589" cy="1306273"/>
              </a:xfrm>
              <a:prstGeom prst="wedgeRoundRectCallout">
                <a:avLst>
                  <a:gd name="adj1" fmla="val -62029"/>
                  <a:gd name="adj2" fmla="val 20082"/>
                  <a:gd name="adj3" fmla="val 16667"/>
                </a:avLst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F678522-B286-4C9D-92FD-04DF94AA10B5}"/>
                  </a:ext>
                </a:extLst>
              </p:cNvPr>
              <p:cNvGrpSpPr/>
              <p:nvPr/>
            </p:nvGrpSpPr>
            <p:grpSpPr>
              <a:xfrm>
                <a:off x="1933127" y="1473620"/>
                <a:ext cx="1644210" cy="1120867"/>
                <a:chOff x="3898877" y="2049698"/>
                <a:chExt cx="1987557" cy="1336025"/>
              </a:xfrm>
            </p:grpSpPr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65A2C355-7886-4915-827B-B09D62E86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2024" y="2087802"/>
                  <a:ext cx="444599" cy="444599"/>
                </a:xfrm>
                <a:prstGeom prst="rect">
                  <a:avLst/>
                </a:prstGeom>
              </p:spPr>
            </p:pic>
            <p:pic>
              <p:nvPicPr>
                <p:cNvPr id="60" name="그림 59">
                  <a:extLst>
                    <a:ext uri="{FF2B5EF4-FFF2-40B4-BE49-F238E27FC236}">
                      <a16:creationId xmlns:a16="http://schemas.microsoft.com/office/drawing/2014/main" id="{908ECD70-9E8D-4E59-ACBD-6157147821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1594" y="2049698"/>
                  <a:ext cx="520806" cy="520806"/>
                </a:xfrm>
                <a:prstGeom prst="rect">
                  <a:avLst/>
                </a:prstGeom>
              </p:spPr>
            </p:pic>
            <p:pic>
              <p:nvPicPr>
                <p:cNvPr id="61" name="Picture 2" descr="https://mblogthumb-phinf.pstatic.net/MjAxODA3MTdfMTUy/MDAxNTMxNzYzNDIxMDgw.hMAwpqGALhlbuNkEEX_8TYOMDUhiIiPpLJR8tlO2t3cg.yMaRjVoTI7VhmnNCk6rhG_qk8sC_7DBaFrap6kWCc-gg.PNG.escoria/SNS_ICON.png?type=w2">
                  <a:extLst>
                    <a:ext uri="{FF2B5EF4-FFF2-40B4-BE49-F238E27FC236}">
                      <a16:creationId xmlns:a16="http://schemas.microsoft.com/office/drawing/2014/main" id="{675CA18F-CD66-4AFB-8654-12CFFAF3A2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8408" b="53014"/>
                <a:stretch/>
              </p:blipFill>
              <p:spPr bwMode="auto">
                <a:xfrm>
                  <a:off x="3898877" y="2669776"/>
                  <a:ext cx="1955952" cy="7159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album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5E719494-E92D-48EC-8EBC-560771AA73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4444" y1="14667" x2="24444" y2="14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14749" y="2049698"/>
                  <a:ext cx="571685" cy="5716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4101225-929E-4F19-8D61-718AD56AD75B}"/>
              </a:ext>
            </a:extLst>
          </p:cNvPr>
          <p:cNvCxnSpPr>
            <a:cxnSpLocks/>
          </p:cNvCxnSpPr>
          <p:nvPr/>
        </p:nvCxnSpPr>
        <p:spPr>
          <a:xfrm>
            <a:off x="6482401" y="2474662"/>
            <a:ext cx="0" cy="388842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2FF267A-7188-462A-947E-CD749FF555ED}"/>
              </a:ext>
            </a:extLst>
          </p:cNvPr>
          <p:cNvCxnSpPr>
            <a:cxnSpLocks/>
          </p:cNvCxnSpPr>
          <p:nvPr/>
        </p:nvCxnSpPr>
        <p:spPr>
          <a:xfrm flipV="1">
            <a:off x="5974568" y="2474662"/>
            <a:ext cx="682" cy="388842"/>
          </a:xfrm>
          <a:prstGeom prst="straightConnector1">
            <a:avLst/>
          </a:prstGeom>
          <a:ln w="57150" cap="flat" cmpd="sng" algn="ctr">
            <a:solidFill>
              <a:srgbClr val="00AAE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C21E3-0E65-4FCC-9885-947FB963DED8}"/>
              </a:ext>
            </a:extLst>
          </p:cNvPr>
          <p:cNvGrpSpPr/>
          <p:nvPr/>
        </p:nvGrpSpPr>
        <p:grpSpPr>
          <a:xfrm>
            <a:off x="5097810" y="5509969"/>
            <a:ext cx="2495144" cy="1190018"/>
            <a:chOff x="876905" y="4753813"/>
            <a:chExt cx="2187286" cy="112809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BD5B6C6-550F-40E3-9718-6004AE662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659" y="4753813"/>
              <a:ext cx="492532" cy="1128099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A43533-61BF-4AA7-B471-5315CB92C5F7}"/>
                </a:ext>
              </a:extLst>
            </p:cNvPr>
            <p:cNvGrpSpPr/>
            <p:nvPr/>
          </p:nvGrpSpPr>
          <p:grpSpPr>
            <a:xfrm>
              <a:off x="876905" y="5006428"/>
              <a:ext cx="1343721" cy="608975"/>
              <a:chOff x="730299" y="5468552"/>
              <a:chExt cx="2082004" cy="1091164"/>
            </a:xfrm>
          </p:grpSpPr>
          <p:sp>
            <p:nvSpPr>
              <p:cNvPr id="81" name="말풍선: 모서리가 둥근 사각형 80">
                <a:extLst>
                  <a:ext uri="{FF2B5EF4-FFF2-40B4-BE49-F238E27FC236}">
                    <a16:creationId xmlns:a16="http://schemas.microsoft.com/office/drawing/2014/main" id="{38AA00D1-2508-44DF-8DFD-BC4462EB71B2}"/>
                  </a:ext>
                </a:extLst>
              </p:cNvPr>
              <p:cNvSpPr/>
              <p:nvPr/>
            </p:nvSpPr>
            <p:spPr>
              <a:xfrm>
                <a:off x="730299" y="5468552"/>
                <a:ext cx="2082004" cy="1091164"/>
              </a:xfrm>
              <a:prstGeom prst="wedgeRoundRectCallout">
                <a:avLst>
                  <a:gd name="adj1" fmla="val 63459"/>
                  <a:gd name="adj2" fmla="val 15584"/>
                  <a:gd name="adj3" fmla="val 16667"/>
                </a:avLst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3598333-1983-4490-AD84-2AA45F0CE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386" y="5684600"/>
                <a:ext cx="611544" cy="690025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BB1366E-6E2F-42BE-A945-037796B49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6436" y="5691651"/>
                <a:ext cx="474038" cy="682974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3BE5A8D9-8675-4899-992E-003D7B895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781" y="5671105"/>
                <a:ext cx="454674" cy="740056"/>
              </a:xfrm>
              <a:prstGeom prst="rect">
                <a:avLst/>
              </a:prstGeom>
            </p:spPr>
          </p:pic>
        </p:grp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FC4B8DE-AB22-4323-BD0D-71665E9A0D8E}"/>
              </a:ext>
            </a:extLst>
          </p:cNvPr>
          <p:cNvCxnSpPr>
            <a:cxnSpLocks/>
          </p:cNvCxnSpPr>
          <p:nvPr/>
        </p:nvCxnSpPr>
        <p:spPr>
          <a:xfrm>
            <a:off x="6509557" y="4815285"/>
            <a:ext cx="0" cy="388842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CAF09F2-6312-42BC-8328-D72F97DF9812}"/>
              </a:ext>
            </a:extLst>
          </p:cNvPr>
          <p:cNvCxnSpPr>
            <a:cxnSpLocks/>
          </p:cNvCxnSpPr>
          <p:nvPr/>
        </p:nvCxnSpPr>
        <p:spPr>
          <a:xfrm flipV="1">
            <a:off x="6001723" y="4815285"/>
            <a:ext cx="682" cy="388842"/>
          </a:xfrm>
          <a:prstGeom prst="straightConnector1">
            <a:avLst/>
          </a:prstGeom>
          <a:ln w="57150" cap="flat" cmpd="sng" algn="ctr">
            <a:solidFill>
              <a:srgbClr val="00AAE6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2DAB7CC-244D-4B04-B902-16404E87392C}"/>
              </a:ext>
            </a:extLst>
          </p:cNvPr>
          <p:cNvSpPr txBox="1"/>
          <p:nvPr/>
        </p:nvSpPr>
        <p:spPr>
          <a:xfrm>
            <a:off x="452707" y="158013"/>
            <a:ext cx="556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시스템 흐름도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App/</a:t>
            </a:r>
            <a:r>
              <a:rPr lang="en-US" altLang="ko-KR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RaspberryPi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23A177F-8893-45B5-A9A6-0B9887E59E8B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6018028" y="419623"/>
            <a:ext cx="6117287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8B5C0A-3B4A-4EEE-B3FE-781460CBC38C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db ìì´ì½ì ëí ì´ë¯¸ì§ ê²ìê²°ê³¼">
            <a:extLst>
              <a:ext uri="{FF2B5EF4-FFF2-40B4-BE49-F238E27FC236}">
                <a16:creationId xmlns:a16="http://schemas.microsoft.com/office/drawing/2014/main" id="{6AFA9CB9-8CE3-4C3F-8A09-C6CB24DB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06" y="3055051"/>
            <a:ext cx="1285374" cy="12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55AB475-BD56-4DDC-880E-3354B70C2805}"/>
              </a:ext>
            </a:extLst>
          </p:cNvPr>
          <p:cNvCxnSpPr>
            <a:cxnSpLocks/>
          </p:cNvCxnSpPr>
          <p:nvPr/>
        </p:nvCxnSpPr>
        <p:spPr>
          <a:xfrm flipV="1">
            <a:off x="8300130" y="3697738"/>
            <a:ext cx="772357" cy="10810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69684D-5730-4871-81FE-92FA819442C8}"/>
              </a:ext>
            </a:extLst>
          </p:cNvPr>
          <p:cNvGrpSpPr/>
          <p:nvPr/>
        </p:nvGrpSpPr>
        <p:grpSpPr>
          <a:xfrm>
            <a:off x="5321011" y="3221786"/>
            <a:ext cx="1720762" cy="971154"/>
            <a:chOff x="9104141" y="1541989"/>
            <a:chExt cx="1720762" cy="971154"/>
          </a:xfrm>
        </p:grpSpPr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9E951B12-7AEF-4B22-97C2-DBB8C0D4A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80065" y="1702754"/>
              <a:ext cx="1444838" cy="81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234568-85B7-4AA3-9064-085193BDFF67}"/>
                </a:ext>
              </a:extLst>
            </p:cNvPr>
            <p:cNvSpPr txBox="1"/>
            <p:nvPr/>
          </p:nvSpPr>
          <p:spPr>
            <a:xfrm>
              <a:off x="9104141" y="1541989"/>
              <a:ext cx="680712" cy="61287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</a:rPr>
                <a:t>TCP</a:t>
              </a:r>
            </a:p>
            <a:p>
              <a:pPr algn="ctr"/>
              <a:r>
                <a:rPr lang="ko-KR" altLang="en-US" sz="1400" b="1" dirty="0">
                  <a:solidFill>
                    <a:srgbClr val="00B050"/>
                  </a:solidFill>
                </a:rPr>
                <a:t>통신</a:t>
              </a: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8F3EBC-A89C-4F23-9FBE-3B88EB42C1D4}"/>
              </a:ext>
            </a:extLst>
          </p:cNvPr>
          <p:cNvCxnSpPr>
            <a:cxnSpLocks/>
          </p:cNvCxnSpPr>
          <p:nvPr/>
        </p:nvCxnSpPr>
        <p:spPr>
          <a:xfrm>
            <a:off x="3096322" y="4343523"/>
            <a:ext cx="1023979" cy="943523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B278EB8-3CBF-4DCF-AF11-7212A24EEF9F}"/>
              </a:ext>
            </a:extLst>
          </p:cNvPr>
          <p:cNvCxnSpPr>
            <a:cxnSpLocks/>
          </p:cNvCxnSpPr>
          <p:nvPr/>
        </p:nvCxnSpPr>
        <p:spPr>
          <a:xfrm flipV="1">
            <a:off x="3096322" y="2420634"/>
            <a:ext cx="1023979" cy="801698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6479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B0C42A-A8DF-436E-A227-5BF7F5911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83" y="3126366"/>
            <a:ext cx="1117404" cy="1187096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E27841AA-D74D-4FDC-A043-5DAD28B5A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20" y="3630178"/>
            <a:ext cx="1013042" cy="920310"/>
          </a:xfrm>
          <a:prstGeom prst="rect">
            <a:avLst/>
          </a:prstGeom>
        </p:spPr>
      </p:pic>
      <p:pic>
        <p:nvPicPr>
          <p:cNvPr id="113" name="Picture 10">
            <a:extLst>
              <a:ext uri="{FF2B5EF4-FFF2-40B4-BE49-F238E27FC236}">
                <a16:creationId xmlns:a16="http://schemas.microsoft.com/office/drawing/2014/main" id="{9D736238-A40A-4D8B-8B2B-F44D5B7DD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897" y="2077341"/>
            <a:ext cx="896465" cy="9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ê´ë ¨ ì´ë¯¸ì§">
            <a:extLst>
              <a:ext uri="{FF2B5EF4-FFF2-40B4-BE49-F238E27FC236}">
                <a16:creationId xmlns:a16="http://schemas.microsoft.com/office/drawing/2014/main" id="{C478B469-C5D0-4E17-8E04-37ADD214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845" y="3734712"/>
            <a:ext cx="1013042" cy="7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02AA31B-0F3E-4101-A098-31BE5521DFAF}"/>
              </a:ext>
            </a:extLst>
          </p:cNvPr>
          <p:cNvGrpSpPr/>
          <p:nvPr/>
        </p:nvGrpSpPr>
        <p:grpSpPr>
          <a:xfrm>
            <a:off x="6544283" y="2077341"/>
            <a:ext cx="1183604" cy="983624"/>
            <a:chOff x="6451920" y="1903420"/>
            <a:chExt cx="1448634" cy="1216211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B97A4168-7A71-4280-BBD4-3DC01280B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920" y="1903420"/>
              <a:ext cx="463183" cy="1216211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9414075-D627-4D6E-AB83-B3CB45E71DB3}"/>
                </a:ext>
              </a:extLst>
            </p:cNvPr>
            <p:cNvGrpSpPr/>
            <p:nvPr/>
          </p:nvGrpSpPr>
          <p:grpSpPr>
            <a:xfrm>
              <a:off x="7178064" y="2192901"/>
              <a:ext cx="722490" cy="764028"/>
              <a:chOff x="7470827" y="4552219"/>
              <a:chExt cx="522962" cy="539445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112AAD7D-7DE8-4F85-85BA-D81FFA923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0827" y="4553686"/>
                <a:ext cx="122784" cy="537827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0C04C1DD-18B1-4C88-AB05-5400F7E8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065" y="4552219"/>
                <a:ext cx="122784" cy="537827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B61A4DB1-37A5-4286-9D5B-68526D960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1005" y="4553837"/>
                <a:ext cx="122784" cy="537827"/>
              </a:xfrm>
              <a:prstGeom prst="rect">
                <a:avLst/>
              </a:prstGeom>
            </p:spPr>
          </p:pic>
        </p:grp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1ED74B77-0816-4846-BDDA-2A9A6716A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99" y="710314"/>
            <a:ext cx="1391802" cy="98362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2DAB7CC-244D-4B04-B902-16404E87392C}"/>
              </a:ext>
            </a:extLst>
          </p:cNvPr>
          <p:cNvSpPr txBox="1"/>
          <p:nvPr/>
        </p:nvSpPr>
        <p:spPr>
          <a:xfrm>
            <a:off x="452707" y="158013"/>
            <a:ext cx="3318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시스템 흐름도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Web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23A177F-8893-45B5-A9A6-0B9887E59E8B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3771308" y="419623"/>
            <a:ext cx="8364007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D8B5C0A-3B4A-4EEE-B3FE-781460CBC38C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2" descr="db ìì´ì½ì ëí ì´ë¯¸ì§ ê²ìê²°ê³¼">
            <a:extLst>
              <a:ext uri="{FF2B5EF4-FFF2-40B4-BE49-F238E27FC236}">
                <a16:creationId xmlns:a16="http://schemas.microsoft.com/office/drawing/2014/main" id="{6AFA9CB9-8CE3-4C3F-8A09-C6CB24DB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330" y="3060965"/>
            <a:ext cx="1285374" cy="128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739F615-7EA0-4295-BA30-3F86907123E1}"/>
              </a:ext>
            </a:extLst>
          </p:cNvPr>
          <p:cNvCxnSpPr>
            <a:cxnSpLocks/>
          </p:cNvCxnSpPr>
          <p:nvPr/>
        </p:nvCxnSpPr>
        <p:spPr>
          <a:xfrm flipH="1">
            <a:off x="8769109" y="3595842"/>
            <a:ext cx="737643" cy="1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E2CB5BB-7835-4861-858D-2D3D25E7BBEB}"/>
              </a:ext>
            </a:extLst>
          </p:cNvPr>
          <p:cNvCxnSpPr>
            <a:cxnSpLocks/>
          </p:cNvCxnSpPr>
          <p:nvPr/>
        </p:nvCxnSpPr>
        <p:spPr>
          <a:xfrm>
            <a:off x="8821008" y="3946274"/>
            <a:ext cx="722712" cy="0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E354908-514B-48E9-9225-E30FFBAAB76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13" t="20274" r="6348" b="19656"/>
          <a:stretch/>
        </p:blipFill>
        <p:spPr>
          <a:xfrm>
            <a:off x="4322008" y="5252394"/>
            <a:ext cx="1310514" cy="92031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659B7A2-6728-49C4-BE24-FA9933127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31" y="5364489"/>
            <a:ext cx="293898" cy="68747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D250BDD-FFAF-4009-B609-6669F671BA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14" y="5368809"/>
            <a:ext cx="293897" cy="6831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0892B6B-F60E-4E37-9475-93F993D08B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97" y="5364488"/>
            <a:ext cx="293898" cy="687479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9757BD-E2AA-4A82-B1A5-BA1FC4299462}"/>
              </a:ext>
            </a:extLst>
          </p:cNvPr>
          <p:cNvCxnSpPr>
            <a:cxnSpLocks/>
          </p:cNvCxnSpPr>
          <p:nvPr/>
        </p:nvCxnSpPr>
        <p:spPr>
          <a:xfrm>
            <a:off x="2675427" y="3855927"/>
            <a:ext cx="742029" cy="0"/>
          </a:xfrm>
          <a:prstGeom prst="straightConnector1">
            <a:avLst/>
          </a:prstGeom>
          <a:ln w="57150" cap="flat" cmpd="sng" algn="ctr">
            <a:solidFill>
              <a:srgbClr val="F0490E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9060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8D6955-A8D2-44DE-B012-C2B09727D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4" r="17945"/>
          <a:stretch/>
        </p:blipFill>
        <p:spPr>
          <a:xfrm>
            <a:off x="1503124" y="981140"/>
            <a:ext cx="3053519" cy="5158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899459-5BD0-4047-A7CB-BF3C1CA286EA}"/>
              </a:ext>
            </a:extLst>
          </p:cNvPr>
          <p:cNvSpPr txBox="1"/>
          <p:nvPr/>
        </p:nvSpPr>
        <p:spPr>
          <a:xfrm>
            <a:off x="452707" y="158013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32CE87-0A91-4933-BD64-02476808B7E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74790" y="419623"/>
            <a:ext cx="9460525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E2AE7F5-42D0-44BC-A408-9006BBD52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928" y="3039586"/>
            <a:ext cx="1372245" cy="13722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AF81545-0C5E-42EA-A559-70421D862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1" y="3039586"/>
            <a:ext cx="1372245" cy="13722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462B57-3471-4A17-8838-CB3F6D474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931" y="1253064"/>
            <a:ext cx="1372245" cy="137224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3801AF-38ED-4A37-87A8-A1CEBF61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38" y="4659353"/>
            <a:ext cx="1372245" cy="137224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F573746-58B8-43C7-862D-60F145DA4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86" y="1253064"/>
            <a:ext cx="1372245" cy="1372244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576C10CD-15D0-419C-8CAE-43038CFEC0C4}"/>
              </a:ext>
            </a:extLst>
          </p:cNvPr>
          <p:cNvSpPr/>
          <p:nvPr/>
        </p:nvSpPr>
        <p:spPr>
          <a:xfrm>
            <a:off x="5166986" y="2966450"/>
            <a:ext cx="1290906" cy="1257161"/>
          </a:xfrm>
          <a:prstGeom prst="mathPlus">
            <a:avLst/>
          </a:prstGeom>
          <a:gradFill>
            <a:gsLst>
              <a:gs pos="0">
                <a:srgbClr val="F88E76"/>
              </a:gs>
              <a:gs pos="74000">
                <a:srgbClr val="F68577"/>
              </a:gs>
              <a:gs pos="83000">
                <a:srgbClr val="F47D79"/>
              </a:gs>
              <a:gs pos="100000">
                <a:srgbClr val="DA789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A208FC-0E7F-406F-BCF9-7A1C55F1B19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158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0BF6821C-5580-433E-ABE8-0C5159AD8B88}"/>
              </a:ext>
            </a:extLst>
          </p:cNvPr>
          <p:cNvSpPr/>
          <p:nvPr/>
        </p:nvSpPr>
        <p:spPr>
          <a:xfrm>
            <a:off x="4580093" y="907244"/>
            <a:ext cx="3265301" cy="321504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E5792-A723-46A1-B7FF-1724F246100E}"/>
              </a:ext>
            </a:extLst>
          </p:cNvPr>
          <p:cNvSpPr txBox="1"/>
          <p:nvPr/>
        </p:nvSpPr>
        <p:spPr>
          <a:xfrm>
            <a:off x="4636160" y="4833257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감정에 맞는 아로마 향을 분사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4BF740-650E-4B11-80EE-9FABE2EDD3C4}"/>
              </a:ext>
            </a:extLst>
          </p:cNvPr>
          <p:cNvSpPr/>
          <p:nvPr/>
        </p:nvSpPr>
        <p:spPr>
          <a:xfrm>
            <a:off x="5486823" y="5350669"/>
            <a:ext cx="418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60299-A82C-4F4B-94B0-43CD8AE67634}"/>
              </a:ext>
            </a:extLst>
          </p:cNvPr>
          <p:cNvSpPr txBox="1"/>
          <p:nvPr/>
        </p:nvSpPr>
        <p:spPr>
          <a:xfrm>
            <a:off x="5195824" y="4532633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일정하게 유지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7A37B-77A2-445D-A95B-34CF7CDF72BD}"/>
              </a:ext>
            </a:extLst>
          </p:cNvPr>
          <p:cNvSpPr txBox="1"/>
          <p:nvPr/>
        </p:nvSpPr>
        <p:spPr>
          <a:xfrm>
            <a:off x="5461921" y="524500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아로마향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ECC00-A843-4B52-B6BF-8E9158EFE235}"/>
              </a:ext>
            </a:extLst>
          </p:cNvPr>
          <p:cNvSpPr txBox="1"/>
          <p:nvPr/>
        </p:nvSpPr>
        <p:spPr>
          <a:xfrm>
            <a:off x="6119154" y="488263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F4A8CD-2B15-4058-B470-39BF52D5C478}"/>
              </a:ext>
            </a:extLst>
          </p:cNvPr>
          <p:cNvSpPr/>
          <p:nvPr/>
        </p:nvSpPr>
        <p:spPr>
          <a:xfrm>
            <a:off x="5375190" y="5725288"/>
            <a:ext cx="418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1BC699-8D34-4380-85FB-07FE6DD1F446}"/>
              </a:ext>
            </a:extLst>
          </p:cNvPr>
          <p:cNvSpPr/>
          <p:nvPr/>
        </p:nvSpPr>
        <p:spPr>
          <a:xfrm>
            <a:off x="4556566" y="907244"/>
            <a:ext cx="3265301" cy="326530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3843C-1654-4EC3-81A9-7F7B2EAB2F38}"/>
              </a:ext>
            </a:extLst>
          </p:cNvPr>
          <p:cNvSpPr txBox="1"/>
          <p:nvPr/>
        </p:nvSpPr>
        <p:spPr>
          <a:xfrm>
            <a:off x="452707" y="158013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기대효과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BF2FEA-6162-46DF-867A-3F398DAF6F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16569" y="419623"/>
            <a:ext cx="1021874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04BC356-5933-41AB-8222-44791104F2B6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1BB585-1819-4782-BF7F-1F9FF69E2137}"/>
              </a:ext>
            </a:extLst>
          </p:cNvPr>
          <p:cNvSpPr txBox="1"/>
          <p:nvPr/>
        </p:nvSpPr>
        <p:spPr>
          <a:xfrm>
            <a:off x="5777664" y="535086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기분 전환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58F9D-3B39-4C03-A4FE-AB52D3C07089}"/>
              </a:ext>
            </a:extLst>
          </p:cNvPr>
          <p:cNvSpPr txBox="1"/>
          <p:nvPr/>
        </p:nvSpPr>
        <p:spPr>
          <a:xfrm>
            <a:off x="5675400" y="5724942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쾌적한 환경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26950CC-A2CC-4112-8937-30A610BE3FAD}"/>
              </a:ext>
            </a:extLst>
          </p:cNvPr>
          <p:cNvSpPr/>
          <p:nvPr/>
        </p:nvSpPr>
        <p:spPr>
          <a:xfrm>
            <a:off x="4550644" y="902632"/>
            <a:ext cx="3265301" cy="326530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98" b="89941" l="9961" r="89941">
                          <a14:foregroundMark x1="63867" y1="8398" x2="63867" y2="83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DC1550-09AE-4B5E-A5EF-F422773B40CF}"/>
              </a:ext>
            </a:extLst>
          </p:cNvPr>
          <p:cNvSpPr txBox="1"/>
          <p:nvPr/>
        </p:nvSpPr>
        <p:spPr>
          <a:xfrm>
            <a:off x="4494975" y="4713513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소비자가 선호하는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아로마향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분석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70EB76-C3BD-475A-B2B9-AF61D69E70F4}"/>
              </a:ext>
            </a:extLst>
          </p:cNvPr>
          <p:cNvSpPr/>
          <p:nvPr/>
        </p:nvSpPr>
        <p:spPr>
          <a:xfrm>
            <a:off x="5530364" y="5230925"/>
            <a:ext cx="418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DD2CE9-02AA-458E-A51A-1E15E12F27C2}"/>
              </a:ext>
            </a:extLst>
          </p:cNvPr>
          <p:cNvSpPr txBox="1"/>
          <p:nvPr/>
        </p:nvSpPr>
        <p:spPr>
          <a:xfrm>
            <a:off x="5821205" y="5231125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수익 창출</a:t>
            </a:r>
          </a:p>
        </p:txBody>
      </p:sp>
    </p:spTree>
    <p:extLst>
      <p:ext uri="{BB962C8B-B14F-4D97-AF65-F5344CB8AC3E}">
        <p14:creationId xmlns:p14="http://schemas.microsoft.com/office/powerpoint/2010/main" val="2536258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/>
      <p:bldP spid="7" grpId="1"/>
      <p:bldP spid="2" grpId="0"/>
      <p:bldP spid="2" grpId="1"/>
      <p:bldP spid="8" grpId="0"/>
      <p:bldP spid="8" grpId="1"/>
      <p:bldP spid="10" grpId="0"/>
      <p:bldP spid="10" grpId="1"/>
      <p:bldP spid="11" grpId="0"/>
      <p:bldP spid="11" grpId="1"/>
      <p:bldP spid="13" grpId="0"/>
      <p:bldP spid="13" grpId="1"/>
      <p:bldP spid="6" grpId="0" animBg="1"/>
      <p:bldP spid="6" grpId="1" animBg="1"/>
      <p:bldP spid="16" grpId="0"/>
      <p:bldP spid="16" grpId="1"/>
      <p:bldP spid="18" grpId="0"/>
      <p:bldP spid="18" grpId="1"/>
      <p:bldP spid="23" grpId="0" animBg="1"/>
      <p:bldP spid="23" grpId="1" animBg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E620EEC-A897-466B-8B0D-DD5B49A03767}"/>
              </a:ext>
            </a:extLst>
          </p:cNvPr>
          <p:cNvCxnSpPr>
            <a:cxnSpLocks/>
          </p:cNvCxnSpPr>
          <p:nvPr/>
        </p:nvCxnSpPr>
        <p:spPr>
          <a:xfrm>
            <a:off x="-257938" y="3885376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7E1E6F-4815-4307-B6F9-B79A02348BE0}"/>
              </a:ext>
            </a:extLst>
          </p:cNvPr>
          <p:cNvGrpSpPr/>
          <p:nvPr/>
        </p:nvGrpSpPr>
        <p:grpSpPr>
          <a:xfrm>
            <a:off x="3351374" y="3708380"/>
            <a:ext cx="4721060" cy="408275"/>
            <a:chOff x="4551287" y="888138"/>
            <a:chExt cx="4721060" cy="4082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D9B88D-B9D9-4E23-9D0F-503B2F1A2ACA}"/>
                </a:ext>
              </a:extLst>
            </p:cNvPr>
            <p:cNvSpPr/>
            <p:nvPr/>
          </p:nvSpPr>
          <p:spPr>
            <a:xfrm>
              <a:off x="5024761" y="888138"/>
              <a:ext cx="3906049" cy="408275"/>
            </a:xfrm>
            <a:prstGeom prst="rect">
              <a:avLst/>
            </a:prstGeom>
            <a:solidFill>
              <a:srgbClr val="A0C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>
              <a:extLst>
                <a:ext uri="{FF2B5EF4-FFF2-40B4-BE49-F238E27FC236}">
                  <a16:creationId xmlns:a16="http://schemas.microsoft.com/office/drawing/2014/main" id="{DC612F03-0AA4-4D6B-9FF2-A71AEDB6AD54}"/>
                </a:ext>
              </a:extLst>
            </p:cNvPr>
            <p:cNvSpPr/>
            <p:nvPr/>
          </p:nvSpPr>
          <p:spPr>
            <a:xfrm flipH="1">
              <a:off x="4551287" y="890529"/>
              <a:ext cx="489527" cy="405884"/>
            </a:xfrm>
            <a:prstGeom prst="flowChartDelay">
              <a:avLst/>
            </a:prstGeom>
            <a:solidFill>
              <a:srgbClr val="A0C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>
              <a:extLst>
                <a:ext uri="{FF2B5EF4-FFF2-40B4-BE49-F238E27FC236}">
                  <a16:creationId xmlns:a16="http://schemas.microsoft.com/office/drawing/2014/main" id="{CBFC04B4-22B3-4615-A2A9-1298A7FA1019}"/>
                </a:ext>
              </a:extLst>
            </p:cNvPr>
            <p:cNvSpPr/>
            <p:nvPr/>
          </p:nvSpPr>
          <p:spPr>
            <a:xfrm>
              <a:off x="8782820" y="888138"/>
              <a:ext cx="489527" cy="405884"/>
            </a:xfrm>
            <a:prstGeom prst="flowChartDelay">
              <a:avLst/>
            </a:prstGeom>
            <a:solidFill>
              <a:srgbClr val="A0C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DA80E72-F3AE-4A9C-8336-9FB0FEB9C2BC}"/>
              </a:ext>
            </a:extLst>
          </p:cNvPr>
          <p:cNvCxnSpPr>
            <a:cxnSpLocks/>
          </p:cNvCxnSpPr>
          <p:nvPr/>
        </p:nvCxnSpPr>
        <p:spPr>
          <a:xfrm>
            <a:off x="452707" y="5862634"/>
            <a:ext cx="1126996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E9D8B7DC-A1FA-4DF8-9B43-773E87ABED35}"/>
              </a:ext>
            </a:extLst>
          </p:cNvPr>
          <p:cNvSpPr/>
          <p:nvPr/>
        </p:nvSpPr>
        <p:spPr>
          <a:xfrm>
            <a:off x="824978" y="5805346"/>
            <a:ext cx="128492" cy="12849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B7B94-378B-4F31-BEB2-50B78802BF80}"/>
              </a:ext>
            </a:extLst>
          </p:cNvPr>
          <p:cNvSpPr txBox="1"/>
          <p:nvPr/>
        </p:nvSpPr>
        <p:spPr>
          <a:xfrm>
            <a:off x="634423" y="5998135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50569BB-5986-464B-84CF-75C416BF69B5}"/>
              </a:ext>
            </a:extLst>
          </p:cNvPr>
          <p:cNvSpPr/>
          <p:nvPr/>
        </p:nvSpPr>
        <p:spPr>
          <a:xfrm>
            <a:off x="3397034" y="5809684"/>
            <a:ext cx="128492" cy="12849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E34E6-E2E9-46F8-B851-F4F994ABB54F}"/>
              </a:ext>
            </a:extLst>
          </p:cNvPr>
          <p:cNvSpPr txBox="1"/>
          <p:nvPr/>
        </p:nvSpPr>
        <p:spPr>
          <a:xfrm>
            <a:off x="3225222" y="5998135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3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DEF3517-C30C-4151-8194-BE7BCE4260EA}"/>
              </a:ext>
            </a:extLst>
          </p:cNvPr>
          <p:cNvSpPr/>
          <p:nvPr/>
        </p:nvSpPr>
        <p:spPr>
          <a:xfrm>
            <a:off x="5969090" y="5805346"/>
            <a:ext cx="128492" cy="12849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200F9-C518-4365-AA7E-1A07E04819E6}"/>
              </a:ext>
            </a:extLst>
          </p:cNvPr>
          <p:cNvSpPr txBox="1"/>
          <p:nvPr/>
        </p:nvSpPr>
        <p:spPr>
          <a:xfrm>
            <a:off x="5796317" y="5998135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D9CE485A-CF61-47A8-988B-471618A2F1FB}"/>
              </a:ext>
            </a:extLst>
          </p:cNvPr>
          <p:cNvSpPr/>
          <p:nvPr/>
        </p:nvSpPr>
        <p:spPr>
          <a:xfrm>
            <a:off x="8541146" y="5805346"/>
            <a:ext cx="128492" cy="12849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7E8F89-332B-4F13-B5A7-6C59A3ED35C2}"/>
              </a:ext>
            </a:extLst>
          </p:cNvPr>
          <p:cNvSpPr txBox="1"/>
          <p:nvPr/>
        </p:nvSpPr>
        <p:spPr>
          <a:xfrm>
            <a:off x="8382967" y="5998135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5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EA944CE-E47E-4BD7-AF6E-ADBEB4F4413F}"/>
              </a:ext>
            </a:extLst>
          </p:cNvPr>
          <p:cNvCxnSpPr>
            <a:cxnSpLocks/>
          </p:cNvCxnSpPr>
          <p:nvPr/>
        </p:nvCxnSpPr>
        <p:spPr>
          <a:xfrm>
            <a:off x="0" y="1681420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370271-4B33-46A0-A5D6-18C13E1EFBB0}"/>
              </a:ext>
            </a:extLst>
          </p:cNvPr>
          <p:cNvCxnSpPr>
            <a:cxnSpLocks/>
          </p:cNvCxnSpPr>
          <p:nvPr/>
        </p:nvCxnSpPr>
        <p:spPr>
          <a:xfrm>
            <a:off x="0" y="2805370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9C2DC-A70A-4CE7-A771-54AF52E9C028}"/>
              </a:ext>
            </a:extLst>
          </p:cNvPr>
          <p:cNvCxnSpPr>
            <a:cxnSpLocks/>
          </p:cNvCxnSpPr>
          <p:nvPr/>
        </p:nvCxnSpPr>
        <p:spPr>
          <a:xfrm>
            <a:off x="0" y="5053270"/>
            <a:ext cx="121920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수행의 시작/종료 69">
            <a:extLst>
              <a:ext uri="{FF2B5EF4-FFF2-40B4-BE49-F238E27FC236}">
                <a16:creationId xmlns:a16="http://schemas.microsoft.com/office/drawing/2014/main" id="{943A1DC0-27AC-49B0-AC4A-4ECCB32E2D74}"/>
              </a:ext>
            </a:extLst>
          </p:cNvPr>
          <p:cNvSpPr/>
          <p:nvPr/>
        </p:nvSpPr>
        <p:spPr>
          <a:xfrm>
            <a:off x="3407230" y="2605037"/>
            <a:ext cx="2812479" cy="411655"/>
          </a:xfrm>
          <a:prstGeom prst="flowChartTerminator">
            <a:avLst/>
          </a:prstGeom>
          <a:solidFill>
            <a:srgbClr val="DDE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지연 71">
            <a:extLst>
              <a:ext uri="{FF2B5EF4-FFF2-40B4-BE49-F238E27FC236}">
                <a16:creationId xmlns:a16="http://schemas.microsoft.com/office/drawing/2014/main" id="{1712C908-A50E-4B60-BBF5-B1300688D6B1}"/>
              </a:ext>
            </a:extLst>
          </p:cNvPr>
          <p:cNvSpPr/>
          <p:nvPr/>
        </p:nvSpPr>
        <p:spPr>
          <a:xfrm>
            <a:off x="5838062" y="2604931"/>
            <a:ext cx="428625" cy="411655"/>
          </a:xfrm>
          <a:prstGeom prst="flowChartDelay">
            <a:avLst/>
          </a:prstGeom>
          <a:solidFill>
            <a:srgbClr val="DDE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C00676-2F7D-4849-962B-4F5E45102A88}"/>
              </a:ext>
            </a:extLst>
          </p:cNvPr>
          <p:cNvSpPr txBox="1"/>
          <p:nvPr/>
        </p:nvSpPr>
        <p:spPr>
          <a:xfrm>
            <a:off x="4388206" y="2630571"/>
            <a:ext cx="10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DB </a:t>
            </a:r>
            <a:r>
              <a:rPr lang="ko-KR" altLang="en-US" b="1" dirty="0">
                <a:solidFill>
                  <a:schemeClr val="bg1"/>
                </a:solidFill>
              </a:rPr>
              <a:t>설계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E56155-A283-4555-A2E5-2D8879BEC0C7}"/>
              </a:ext>
            </a:extLst>
          </p:cNvPr>
          <p:cNvGrpSpPr/>
          <p:nvPr/>
        </p:nvGrpSpPr>
        <p:grpSpPr>
          <a:xfrm>
            <a:off x="3267169" y="2552633"/>
            <a:ext cx="559636" cy="512965"/>
            <a:chOff x="3267169" y="2533844"/>
            <a:chExt cx="559636" cy="512965"/>
          </a:xfrm>
        </p:grpSpPr>
        <p:sp>
          <p:nvSpPr>
            <p:cNvPr id="76" name="순서도: 지연 75">
              <a:extLst>
                <a:ext uri="{FF2B5EF4-FFF2-40B4-BE49-F238E27FC236}">
                  <a16:creationId xmlns:a16="http://schemas.microsoft.com/office/drawing/2014/main" id="{0214CD1A-8CDD-4079-B679-592F5D528ED7}"/>
                </a:ext>
              </a:extLst>
            </p:cNvPr>
            <p:cNvSpPr/>
            <p:nvPr/>
          </p:nvSpPr>
          <p:spPr>
            <a:xfrm flipH="1">
              <a:off x="3398180" y="2587619"/>
              <a:ext cx="428625" cy="411655"/>
            </a:xfrm>
            <a:prstGeom prst="flowChartDelay">
              <a:avLst/>
            </a:prstGeom>
            <a:solidFill>
              <a:srgbClr val="DDE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순서도: 연결자 70">
              <a:extLst>
                <a:ext uri="{FF2B5EF4-FFF2-40B4-BE49-F238E27FC236}">
                  <a16:creationId xmlns:a16="http://schemas.microsoft.com/office/drawing/2014/main" id="{4A0444CD-6905-4F03-9800-F962A1F18CDA}"/>
                </a:ext>
              </a:extLst>
            </p:cNvPr>
            <p:cNvSpPr/>
            <p:nvPr/>
          </p:nvSpPr>
          <p:spPr>
            <a:xfrm>
              <a:off x="3267169" y="2533844"/>
              <a:ext cx="512965" cy="512965"/>
            </a:xfrm>
            <a:prstGeom prst="flowChartConnector">
              <a:avLst/>
            </a:prstGeom>
            <a:solidFill>
              <a:srgbClr val="C3D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DB62C0C-22D5-46E6-938D-E3B4306833FC}"/>
                </a:ext>
              </a:extLst>
            </p:cNvPr>
            <p:cNvSpPr txBox="1"/>
            <p:nvPr/>
          </p:nvSpPr>
          <p:spPr>
            <a:xfrm>
              <a:off x="3351374" y="2583103"/>
              <a:ext cx="388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8" name="순서도: 수행의 시작/종료 77">
            <a:extLst>
              <a:ext uri="{FF2B5EF4-FFF2-40B4-BE49-F238E27FC236}">
                <a16:creationId xmlns:a16="http://schemas.microsoft.com/office/drawing/2014/main" id="{34F6A3E3-4B10-4DFF-9372-0FC3A10A7D17}"/>
              </a:ext>
            </a:extLst>
          </p:cNvPr>
          <p:cNvSpPr/>
          <p:nvPr/>
        </p:nvSpPr>
        <p:spPr>
          <a:xfrm>
            <a:off x="923289" y="1505654"/>
            <a:ext cx="2343879" cy="411655"/>
          </a:xfrm>
          <a:prstGeom prst="flowChartTerminator">
            <a:avLst/>
          </a:prstGeom>
          <a:solidFill>
            <a:srgbClr val="9F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지연 78">
            <a:extLst>
              <a:ext uri="{FF2B5EF4-FFF2-40B4-BE49-F238E27FC236}">
                <a16:creationId xmlns:a16="http://schemas.microsoft.com/office/drawing/2014/main" id="{D4C69AE0-0EB6-4C7A-BFF2-D566F84D11A1}"/>
              </a:ext>
            </a:extLst>
          </p:cNvPr>
          <p:cNvSpPr/>
          <p:nvPr/>
        </p:nvSpPr>
        <p:spPr>
          <a:xfrm>
            <a:off x="2864596" y="1505548"/>
            <a:ext cx="428625" cy="411655"/>
          </a:xfrm>
          <a:prstGeom prst="flowChartDelay">
            <a:avLst/>
          </a:prstGeom>
          <a:solidFill>
            <a:srgbClr val="9F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98F239-FB9B-424A-BD6C-EF8FB87808FA}"/>
              </a:ext>
            </a:extLst>
          </p:cNvPr>
          <p:cNvSpPr txBox="1"/>
          <p:nvPr/>
        </p:nvSpPr>
        <p:spPr>
          <a:xfrm>
            <a:off x="1581166" y="1531188"/>
            <a:ext cx="167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디자인 구상</a:t>
            </a:r>
          </a:p>
        </p:txBody>
      </p:sp>
      <p:sp>
        <p:nvSpPr>
          <p:cNvPr id="81" name="순서도: 지연 80">
            <a:extLst>
              <a:ext uri="{FF2B5EF4-FFF2-40B4-BE49-F238E27FC236}">
                <a16:creationId xmlns:a16="http://schemas.microsoft.com/office/drawing/2014/main" id="{693CA3F5-598D-4B10-9ED0-ED6BE85A01E9}"/>
              </a:ext>
            </a:extLst>
          </p:cNvPr>
          <p:cNvSpPr/>
          <p:nvPr/>
        </p:nvSpPr>
        <p:spPr>
          <a:xfrm flipH="1">
            <a:off x="960419" y="1507025"/>
            <a:ext cx="428625" cy="411655"/>
          </a:xfrm>
          <a:prstGeom prst="flowChartDelay">
            <a:avLst/>
          </a:prstGeom>
          <a:solidFill>
            <a:srgbClr val="9FE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2C1416-F2C0-4741-AE19-D340ACF322D0}"/>
              </a:ext>
            </a:extLst>
          </p:cNvPr>
          <p:cNvGrpSpPr/>
          <p:nvPr/>
        </p:nvGrpSpPr>
        <p:grpSpPr>
          <a:xfrm>
            <a:off x="898301" y="1453250"/>
            <a:ext cx="512965" cy="512965"/>
            <a:chOff x="1032612" y="1415672"/>
            <a:chExt cx="512965" cy="512965"/>
          </a:xfrm>
        </p:grpSpPr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82609C29-5FE0-4745-8BA3-0A20E7921311}"/>
                </a:ext>
              </a:extLst>
            </p:cNvPr>
            <p:cNvSpPr/>
            <p:nvPr/>
          </p:nvSpPr>
          <p:spPr>
            <a:xfrm>
              <a:off x="1032612" y="1415672"/>
              <a:ext cx="512965" cy="512965"/>
            </a:xfrm>
            <a:prstGeom prst="flowChartConnector">
              <a:avLst/>
            </a:prstGeom>
            <a:solidFill>
              <a:srgbClr val="5AC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B4CD6C-D4AE-4420-AF64-2594F2B140A8}"/>
                </a:ext>
              </a:extLst>
            </p:cNvPr>
            <p:cNvSpPr txBox="1"/>
            <p:nvPr/>
          </p:nvSpPr>
          <p:spPr>
            <a:xfrm>
              <a:off x="1110554" y="1471194"/>
              <a:ext cx="388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98FD7E6-CEEC-45AE-8CCB-1CC2C24697E3}"/>
              </a:ext>
            </a:extLst>
          </p:cNvPr>
          <p:cNvSpPr txBox="1"/>
          <p:nvPr/>
        </p:nvSpPr>
        <p:spPr>
          <a:xfrm>
            <a:off x="4843320" y="3729053"/>
            <a:ext cx="20276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프로토타입 개발</a:t>
            </a:r>
          </a:p>
        </p:txBody>
      </p:sp>
      <p:sp>
        <p:nvSpPr>
          <p:cNvPr id="91" name="순서도: 지연 90">
            <a:extLst>
              <a:ext uri="{FF2B5EF4-FFF2-40B4-BE49-F238E27FC236}">
                <a16:creationId xmlns:a16="http://schemas.microsoft.com/office/drawing/2014/main" id="{BB948C67-73A0-4416-9DD9-F376FB4C4849}"/>
              </a:ext>
            </a:extLst>
          </p:cNvPr>
          <p:cNvSpPr/>
          <p:nvPr/>
        </p:nvSpPr>
        <p:spPr>
          <a:xfrm>
            <a:off x="10924549" y="4870880"/>
            <a:ext cx="428625" cy="412320"/>
          </a:xfrm>
          <a:prstGeom prst="flowChartDelay">
            <a:avLst/>
          </a:prstGeom>
          <a:solidFill>
            <a:srgbClr val="C3B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순서도: 지연 92">
            <a:extLst>
              <a:ext uri="{FF2B5EF4-FFF2-40B4-BE49-F238E27FC236}">
                <a16:creationId xmlns:a16="http://schemas.microsoft.com/office/drawing/2014/main" id="{51D40371-6A23-4083-A8A0-738BD71D3EC6}"/>
              </a:ext>
            </a:extLst>
          </p:cNvPr>
          <p:cNvSpPr/>
          <p:nvPr/>
        </p:nvSpPr>
        <p:spPr>
          <a:xfrm flipH="1">
            <a:off x="8015647" y="4869873"/>
            <a:ext cx="428625" cy="411655"/>
          </a:xfrm>
          <a:prstGeom prst="flowChartDelay">
            <a:avLst/>
          </a:prstGeom>
          <a:solidFill>
            <a:srgbClr val="C3B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8B1F781-D7BD-455E-9359-417D97D42508}"/>
              </a:ext>
            </a:extLst>
          </p:cNvPr>
          <p:cNvSpPr/>
          <p:nvPr/>
        </p:nvSpPr>
        <p:spPr>
          <a:xfrm>
            <a:off x="8382967" y="4872080"/>
            <a:ext cx="2604974" cy="408630"/>
          </a:xfrm>
          <a:prstGeom prst="rect">
            <a:avLst/>
          </a:prstGeom>
          <a:solidFill>
            <a:srgbClr val="C3B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3DCE1-9609-4CD1-AF54-795474B8F8B8}"/>
              </a:ext>
            </a:extLst>
          </p:cNvPr>
          <p:cNvSpPr txBox="1"/>
          <p:nvPr/>
        </p:nvSpPr>
        <p:spPr>
          <a:xfrm>
            <a:off x="8785829" y="4887914"/>
            <a:ext cx="20276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프로그램 개발</a:t>
            </a:r>
          </a:p>
        </p:txBody>
      </p:sp>
      <p:sp>
        <p:nvSpPr>
          <p:cNvPr id="105" name="순서도: 수행의 시작/종료 104">
            <a:extLst>
              <a:ext uri="{FF2B5EF4-FFF2-40B4-BE49-F238E27FC236}">
                <a16:creationId xmlns:a16="http://schemas.microsoft.com/office/drawing/2014/main" id="{E3CBA06C-443F-4825-A01B-AB9DEC2C7F78}"/>
              </a:ext>
            </a:extLst>
          </p:cNvPr>
          <p:cNvSpPr/>
          <p:nvPr/>
        </p:nvSpPr>
        <p:spPr>
          <a:xfrm>
            <a:off x="9298748" y="3668348"/>
            <a:ext cx="1815983" cy="411655"/>
          </a:xfrm>
          <a:prstGeom prst="flowChartTerminator">
            <a:avLst/>
          </a:prstGeom>
          <a:solidFill>
            <a:srgbClr val="A0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순서도: 지연 105">
            <a:extLst>
              <a:ext uri="{FF2B5EF4-FFF2-40B4-BE49-F238E27FC236}">
                <a16:creationId xmlns:a16="http://schemas.microsoft.com/office/drawing/2014/main" id="{8E96B045-4240-4F2E-A6EB-367B67D40384}"/>
              </a:ext>
            </a:extLst>
          </p:cNvPr>
          <p:cNvSpPr/>
          <p:nvPr/>
        </p:nvSpPr>
        <p:spPr>
          <a:xfrm>
            <a:off x="10806297" y="3668242"/>
            <a:ext cx="428625" cy="411655"/>
          </a:xfrm>
          <a:prstGeom prst="flowChartDelay">
            <a:avLst/>
          </a:prstGeom>
          <a:solidFill>
            <a:srgbClr val="A0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7539994-AEFA-4E1E-B77B-77AA6ED50018}"/>
              </a:ext>
            </a:extLst>
          </p:cNvPr>
          <p:cNvSpPr txBox="1"/>
          <p:nvPr/>
        </p:nvSpPr>
        <p:spPr>
          <a:xfrm>
            <a:off x="9960508" y="3691475"/>
            <a:ext cx="10488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테스트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98F3C5-E1DC-42A9-BBF0-01F17B4375F4}"/>
              </a:ext>
            </a:extLst>
          </p:cNvPr>
          <p:cNvGrpSpPr/>
          <p:nvPr/>
        </p:nvGrpSpPr>
        <p:grpSpPr>
          <a:xfrm>
            <a:off x="3311243" y="3643284"/>
            <a:ext cx="512965" cy="512965"/>
            <a:chOff x="3267169" y="3640996"/>
            <a:chExt cx="512965" cy="512965"/>
          </a:xfrm>
        </p:grpSpPr>
        <p:sp>
          <p:nvSpPr>
            <p:cNvPr id="88" name="순서도: 연결자 87">
              <a:extLst>
                <a:ext uri="{FF2B5EF4-FFF2-40B4-BE49-F238E27FC236}">
                  <a16:creationId xmlns:a16="http://schemas.microsoft.com/office/drawing/2014/main" id="{3697ACD5-C7FF-47CA-96C7-3063F2E8B07E}"/>
                </a:ext>
              </a:extLst>
            </p:cNvPr>
            <p:cNvSpPr/>
            <p:nvPr/>
          </p:nvSpPr>
          <p:spPr>
            <a:xfrm>
              <a:off x="3267169" y="3640996"/>
              <a:ext cx="512965" cy="512965"/>
            </a:xfrm>
            <a:prstGeom prst="flowChartConnector">
              <a:avLst/>
            </a:prstGeom>
            <a:solidFill>
              <a:srgbClr val="699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3F3B178-1392-4705-A286-F739235F6D6F}"/>
                </a:ext>
              </a:extLst>
            </p:cNvPr>
            <p:cNvSpPr txBox="1"/>
            <p:nvPr/>
          </p:nvSpPr>
          <p:spPr>
            <a:xfrm>
              <a:off x="3357637" y="3696518"/>
              <a:ext cx="388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순서도: 지연 53">
            <a:extLst>
              <a:ext uri="{FF2B5EF4-FFF2-40B4-BE49-F238E27FC236}">
                <a16:creationId xmlns:a16="http://schemas.microsoft.com/office/drawing/2014/main" id="{18E10672-C708-485F-97E7-3614C7616DFD}"/>
              </a:ext>
            </a:extLst>
          </p:cNvPr>
          <p:cNvSpPr/>
          <p:nvPr/>
        </p:nvSpPr>
        <p:spPr>
          <a:xfrm flipH="1">
            <a:off x="9348319" y="3669861"/>
            <a:ext cx="428625" cy="406652"/>
          </a:xfrm>
          <a:prstGeom prst="flowChartDelay">
            <a:avLst/>
          </a:prstGeom>
          <a:solidFill>
            <a:srgbClr val="A0C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985E8F-5849-4EA5-98A4-031CF567CBD1}"/>
              </a:ext>
            </a:extLst>
          </p:cNvPr>
          <p:cNvGrpSpPr/>
          <p:nvPr/>
        </p:nvGrpSpPr>
        <p:grpSpPr>
          <a:xfrm>
            <a:off x="9297520" y="3628894"/>
            <a:ext cx="512965" cy="512965"/>
            <a:chOff x="8412684" y="3639670"/>
            <a:chExt cx="512965" cy="512965"/>
          </a:xfrm>
        </p:grpSpPr>
        <p:sp>
          <p:nvSpPr>
            <p:cNvPr id="109" name="순서도: 연결자 108">
              <a:extLst>
                <a:ext uri="{FF2B5EF4-FFF2-40B4-BE49-F238E27FC236}">
                  <a16:creationId xmlns:a16="http://schemas.microsoft.com/office/drawing/2014/main" id="{E3D9B070-46C3-46C0-8BA8-E669ECC7B1B8}"/>
                </a:ext>
              </a:extLst>
            </p:cNvPr>
            <p:cNvSpPr/>
            <p:nvPr/>
          </p:nvSpPr>
          <p:spPr>
            <a:xfrm>
              <a:off x="8412684" y="3639670"/>
              <a:ext cx="512965" cy="512965"/>
            </a:xfrm>
            <a:prstGeom prst="flowChartConnector">
              <a:avLst/>
            </a:prstGeom>
            <a:solidFill>
              <a:srgbClr val="699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207DFCB-EEA5-4E98-A4C4-67DDB3A66637}"/>
                </a:ext>
              </a:extLst>
            </p:cNvPr>
            <p:cNvSpPr txBox="1"/>
            <p:nvPr/>
          </p:nvSpPr>
          <p:spPr>
            <a:xfrm>
              <a:off x="8496889" y="3701455"/>
              <a:ext cx="388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5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E90E60D-5FDA-45EB-87FB-2A03E82E5DAC}"/>
              </a:ext>
            </a:extLst>
          </p:cNvPr>
          <p:cNvSpPr txBox="1"/>
          <p:nvPr/>
        </p:nvSpPr>
        <p:spPr>
          <a:xfrm>
            <a:off x="452707" y="158013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개발 일정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EB428D9-5EF0-45B1-A769-325D000BFC2F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015955" y="419623"/>
            <a:ext cx="10119360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E29E6C0-ACF6-4C3A-AD1C-2113689E4AEC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FE1FEA9-E303-4CF0-9EFE-D27B51475591}"/>
              </a:ext>
            </a:extLst>
          </p:cNvPr>
          <p:cNvSpPr/>
          <p:nvPr/>
        </p:nvSpPr>
        <p:spPr>
          <a:xfrm>
            <a:off x="11113202" y="5805346"/>
            <a:ext cx="128492" cy="128492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70221D-67CE-42A9-B169-A9EC15540859}"/>
              </a:ext>
            </a:extLst>
          </p:cNvPr>
          <p:cNvSpPr txBox="1"/>
          <p:nvPr/>
        </p:nvSpPr>
        <p:spPr>
          <a:xfrm>
            <a:off x="10932200" y="5998135"/>
            <a:ext cx="78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6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</a:p>
        </p:txBody>
      </p:sp>
      <p:sp>
        <p:nvSpPr>
          <p:cNvPr id="94" name="순서도: 연결자 93">
            <a:extLst>
              <a:ext uri="{FF2B5EF4-FFF2-40B4-BE49-F238E27FC236}">
                <a16:creationId xmlns:a16="http://schemas.microsoft.com/office/drawing/2014/main" id="{20E17C48-B192-4647-A351-B25B63C9F598}"/>
              </a:ext>
            </a:extLst>
          </p:cNvPr>
          <p:cNvSpPr/>
          <p:nvPr/>
        </p:nvSpPr>
        <p:spPr>
          <a:xfrm>
            <a:off x="7860872" y="4816098"/>
            <a:ext cx="512965" cy="512965"/>
          </a:xfrm>
          <a:prstGeom prst="flowChartConnector">
            <a:avLst/>
          </a:prstGeom>
          <a:solidFill>
            <a:srgbClr val="AD8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3EF8A8A-7500-4755-AAAF-BA751D2EC0B0}"/>
              </a:ext>
            </a:extLst>
          </p:cNvPr>
          <p:cNvSpPr txBox="1"/>
          <p:nvPr/>
        </p:nvSpPr>
        <p:spPr>
          <a:xfrm>
            <a:off x="7945077" y="4877883"/>
            <a:ext cx="38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5310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27DDB-6444-4FA7-8D36-4315D798B8D7}"/>
              </a:ext>
            </a:extLst>
          </p:cNvPr>
          <p:cNvSpPr txBox="1"/>
          <p:nvPr/>
        </p:nvSpPr>
        <p:spPr>
          <a:xfrm>
            <a:off x="1998468" y="2105561"/>
            <a:ext cx="819506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Franklin Gothic Demi Cond" panose="020B0706030402020204" pitchFamily="34" charset="0"/>
              </a:rPr>
              <a:t>Thank you</a:t>
            </a:r>
            <a:endParaRPr lang="ko-KR" altLang="en-US" sz="166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9314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314836-9338-4ECE-96B7-AB001E59C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06" y="860756"/>
            <a:ext cx="5257712" cy="24586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B4D221E-852E-483E-8723-6892BEE001FF}"/>
              </a:ext>
            </a:extLst>
          </p:cNvPr>
          <p:cNvGrpSpPr/>
          <p:nvPr/>
        </p:nvGrpSpPr>
        <p:grpSpPr>
          <a:xfrm>
            <a:off x="3241306" y="3843122"/>
            <a:ext cx="5491834" cy="2576466"/>
            <a:chOff x="2026568" y="2595541"/>
            <a:chExt cx="5491834" cy="25764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D4D1D0-CAFA-446D-8CDF-83A62BA9EFD7}"/>
                </a:ext>
              </a:extLst>
            </p:cNvPr>
            <p:cNvSpPr txBox="1"/>
            <p:nvPr/>
          </p:nvSpPr>
          <p:spPr>
            <a:xfrm>
              <a:off x="5585444" y="4925786"/>
              <a:ext cx="19329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출처 </a:t>
              </a:r>
              <a:r>
                <a:rPr lang="en-US" altLang="ko-KR" sz="10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: </a:t>
              </a:r>
              <a:r>
                <a:rPr lang="ko-KR" altLang="en-US" sz="10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을지대학교 임상간호대학원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17016F-27D6-4C07-94CB-0A90A19FF5EC}"/>
                </a:ext>
              </a:extLst>
            </p:cNvPr>
            <p:cNvSpPr/>
            <p:nvPr/>
          </p:nvSpPr>
          <p:spPr>
            <a:xfrm>
              <a:off x="2989460" y="2595541"/>
              <a:ext cx="3429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실험 전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,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후 심리적 스트레스의 반응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B8D8862-4ED0-48A9-BB95-CF5C79A7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568" y="2964873"/>
              <a:ext cx="5354928" cy="193339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67CBB3-1040-4C6C-956B-A7035C6F8F7A}"/>
              </a:ext>
            </a:extLst>
          </p:cNvPr>
          <p:cNvSpPr txBox="1"/>
          <p:nvPr/>
        </p:nvSpPr>
        <p:spPr>
          <a:xfrm>
            <a:off x="452707" y="158013"/>
            <a:ext cx="287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기획배경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645E8A-AA5E-4E83-AD14-25980FAE1AB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327662" y="419623"/>
            <a:ext cx="8807653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53D93C-BA7A-4E4D-BCF1-04C251384A9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81778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C00D38-5E32-4A28-8DFD-20EFA66E9F45}"/>
              </a:ext>
            </a:extLst>
          </p:cNvPr>
          <p:cNvSpPr txBox="1"/>
          <p:nvPr/>
        </p:nvSpPr>
        <p:spPr>
          <a:xfrm>
            <a:off x="10867500" y="6012309"/>
            <a:ext cx="114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출처 </a:t>
            </a:r>
            <a:r>
              <a:rPr lang="en-US" altLang="ko-KR" sz="120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200">
                <a:latin typeface="a고딕13" panose="02020600000000000000" pitchFamily="18" charset="-127"/>
                <a:ea typeface="a고딕13" panose="02020600000000000000" pitchFamily="18" charset="-127"/>
              </a:rPr>
              <a:t>환경정의 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67E23DF-50A7-4BAD-B291-29509B07A5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416336"/>
              </p:ext>
            </p:extLst>
          </p:nvPr>
        </p:nvGraphicFramePr>
        <p:xfrm>
          <a:off x="129436" y="1410012"/>
          <a:ext cx="5024602" cy="4770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DF3FE54-8617-4D84-A2CB-DAAA1728ADAC}"/>
              </a:ext>
            </a:extLst>
          </p:cNvPr>
          <p:cNvSpPr txBox="1"/>
          <p:nvPr/>
        </p:nvSpPr>
        <p:spPr>
          <a:xfrm>
            <a:off x="4035904" y="6135419"/>
            <a:ext cx="123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출처 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환경정의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D38DEC-1EF3-47D8-BFF1-56D77293756A}"/>
              </a:ext>
            </a:extLst>
          </p:cNvPr>
          <p:cNvSpPr/>
          <p:nvPr/>
        </p:nvSpPr>
        <p:spPr>
          <a:xfrm>
            <a:off x="5463264" y="3234350"/>
            <a:ext cx="6473323" cy="450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39F02-6599-4FA4-9682-0E7A4A127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65" y="2716125"/>
            <a:ext cx="6473323" cy="3271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36CFB6-ED35-491D-9278-1E0B356AAF66}"/>
              </a:ext>
            </a:extLst>
          </p:cNvPr>
          <p:cNvSpPr txBox="1"/>
          <p:nvPr/>
        </p:nvSpPr>
        <p:spPr>
          <a:xfrm>
            <a:off x="5380138" y="2347377"/>
            <a:ext cx="34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[ 1-1]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서울시민 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향제품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사용실태 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_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향제품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 사용빈도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CC2BE-03E6-4ACE-A483-F735FBEF109A}"/>
              </a:ext>
            </a:extLst>
          </p:cNvPr>
          <p:cNvSpPr txBox="1"/>
          <p:nvPr/>
        </p:nvSpPr>
        <p:spPr>
          <a:xfrm>
            <a:off x="452707" y="15801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타겟유저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고객분석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A485CB-30E0-49ED-AA4F-6BFEFBAAD01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601326" y="419623"/>
            <a:ext cx="8533989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24E746-C5AB-426A-AF0E-547318876E4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6014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A2D53E-69F7-4A97-BF8D-2F764159A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63" y="1059265"/>
            <a:ext cx="7025473" cy="5028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845E9A-2C92-469F-BB20-CCF236564BF2}"/>
              </a:ext>
            </a:extLst>
          </p:cNvPr>
          <p:cNvSpPr txBox="1"/>
          <p:nvPr/>
        </p:nvSpPr>
        <p:spPr>
          <a:xfrm>
            <a:off x="452707" y="15801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타겟유저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고객분석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056395-2F97-439E-9793-DC2291D04EE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601326" y="419623"/>
            <a:ext cx="8533989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E0003D-444A-410D-AE8E-B193E1FE0EC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48B6FD-9D44-4948-AC4E-F00590E09F70}"/>
              </a:ext>
            </a:extLst>
          </p:cNvPr>
          <p:cNvSpPr txBox="1"/>
          <p:nvPr/>
        </p:nvSpPr>
        <p:spPr>
          <a:xfrm>
            <a:off x="7149319" y="5993573"/>
            <a:ext cx="215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자료 </a:t>
            </a: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: </a:t>
            </a:r>
            <a:r>
              <a:rPr lang="ko-KR" altLang="en-US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취업포털 사이트 </a:t>
            </a:r>
            <a:r>
              <a:rPr lang="ko-KR" altLang="en-US" sz="12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인쿠르트</a:t>
            </a:r>
            <a:endParaRPr lang="ko-KR" altLang="en-US" sz="12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65604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458A29-69B6-4C4A-8431-F8CA9942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447" y="2490468"/>
            <a:ext cx="5913267" cy="3473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48042-48F6-4090-8AD8-D31696C9C888}"/>
              </a:ext>
            </a:extLst>
          </p:cNvPr>
          <p:cNvSpPr txBox="1"/>
          <p:nvPr/>
        </p:nvSpPr>
        <p:spPr>
          <a:xfrm>
            <a:off x="918519" y="3087844"/>
            <a:ext cx="505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좋아하는 향의 조합을 어플리케이션으로 제어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21425-4316-4DD1-9709-8130DEB71179}"/>
              </a:ext>
            </a:extLst>
          </p:cNvPr>
          <p:cNvSpPr txBox="1"/>
          <p:nvPr/>
        </p:nvSpPr>
        <p:spPr>
          <a:xfrm>
            <a:off x="477718" y="2395963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▶ 주요 서비스 및 장점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06FFE-653A-444F-BCCA-D852C3E77AE8}"/>
              </a:ext>
            </a:extLst>
          </p:cNvPr>
          <p:cNvSpPr txBox="1"/>
          <p:nvPr/>
        </p:nvSpPr>
        <p:spPr>
          <a:xfrm>
            <a:off x="918519" y="3663146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어코드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캡슐을 통해 저장 및 공유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4F858-5435-4FCC-BA2A-F79C5EE77715}"/>
              </a:ext>
            </a:extLst>
          </p:cNvPr>
          <p:cNvSpPr txBox="1"/>
          <p:nvPr/>
        </p:nvSpPr>
        <p:spPr>
          <a:xfrm>
            <a:off x="452707" y="158013"/>
            <a:ext cx="5621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벤치마킹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</a:t>
            </a:r>
            <a:r>
              <a:rPr lang="en-US" altLang="ko-KR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Moodo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Smart Diffuser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1998F8-4AE5-4D18-AC84-C3F14B6C63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073989" y="419623"/>
            <a:ext cx="6061326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DE1D2E-6FED-4061-8A91-415C5876131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9436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F4F858-5435-4FCC-BA2A-F79C5EE77715}"/>
              </a:ext>
            </a:extLst>
          </p:cNvPr>
          <p:cNvSpPr txBox="1"/>
          <p:nvPr/>
        </p:nvSpPr>
        <p:spPr>
          <a:xfrm>
            <a:off x="452708" y="158013"/>
            <a:ext cx="760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Moodo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Smart Diffuser </a:t>
            </a:r>
            <a:r>
              <a:rPr lang="en-US" altLang="ko-KR" sz="24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vs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아로마인드 </a:t>
            </a:r>
            <a:r>
              <a:rPr lang="en-US" altLang="ko-KR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Diffuser</a:t>
            </a:r>
            <a:endParaRPr lang="ko-KR" altLang="en-US" sz="2800" dirty="0">
              <a:gradFill>
                <a:gsLst>
                  <a:gs pos="0">
                    <a:srgbClr val="F79975"/>
                  </a:gs>
                  <a:gs pos="74000">
                    <a:srgbClr val="F37B7C"/>
                  </a:gs>
                  <a:gs pos="83000">
                    <a:srgbClr val="EA778E"/>
                  </a:gs>
                  <a:gs pos="100000">
                    <a:srgbClr val="D57793"/>
                  </a:gs>
                </a:gsLst>
                <a:lin ang="5400000" scaled="1"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1998F8-4AE5-4D18-AC84-C3F14B6C63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054110" y="419623"/>
            <a:ext cx="4081205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DE1D2E-6FED-4061-8A91-415C5876131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4655" y="419623"/>
            <a:ext cx="388053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0AD3B2E-D463-4F27-BBD0-353170BC6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936222"/>
              </p:ext>
            </p:extLst>
          </p:nvPr>
        </p:nvGraphicFramePr>
        <p:xfrm>
          <a:off x="2242155" y="900223"/>
          <a:ext cx="7653404" cy="576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652">
                  <a:extLst>
                    <a:ext uri="{9D8B030D-6E8A-4147-A177-3AD203B41FA5}">
                      <a16:colId xmlns:a16="http://schemas.microsoft.com/office/drawing/2014/main" val="3649255961"/>
                    </a:ext>
                  </a:extLst>
                </a:gridCol>
                <a:gridCol w="3128376">
                  <a:extLst>
                    <a:ext uri="{9D8B030D-6E8A-4147-A177-3AD203B41FA5}">
                      <a16:colId xmlns:a16="http://schemas.microsoft.com/office/drawing/2014/main" val="3021028055"/>
                    </a:ext>
                  </a:extLst>
                </a:gridCol>
                <a:gridCol w="3128376">
                  <a:extLst>
                    <a:ext uri="{9D8B030D-6E8A-4147-A177-3AD203B41FA5}">
                      <a16:colId xmlns:a16="http://schemas.microsoft.com/office/drawing/2014/main" val="1277550383"/>
                    </a:ext>
                  </a:extLst>
                </a:gridCol>
              </a:tblGrid>
              <a:tr h="6444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Moodo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 Smart Diffuser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아로마인드 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Diffuser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3682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스마트홈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기기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41918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향 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84475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시간대별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향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83748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어플리케이션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조작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990695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0961FF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감정분석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19813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0961FF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가습기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1622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rgbClr val="0961FF"/>
                          </a:solidFill>
                          <a:latin typeface="a고딕17" panose="02020600000000000000" pitchFamily="18" charset="-127"/>
                          <a:ea typeface="a고딕17" panose="02020600000000000000" pitchFamily="18" charset="-127"/>
                        </a:rPr>
                        <a:t>무드등</a:t>
                      </a:r>
                      <a:endParaRPr lang="ko-KR" altLang="en-US" sz="1800" dirty="0">
                        <a:solidFill>
                          <a:srgbClr val="0961FF"/>
                        </a:solidFill>
                        <a:latin typeface="a고딕17" panose="02020600000000000000" pitchFamily="18" charset="-127"/>
                        <a:ea typeface="a고딕17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0444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etc.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A8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77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7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77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70373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5E8947E-3475-428B-ABF7-8C3C5A303ED3}"/>
              </a:ext>
            </a:extLst>
          </p:cNvPr>
          <p:cNvSpPr txBox="1"/>
          <p:nvPr/>
        </p:nvSpPr>
        <p:spPr>
          <a:xfrm>
            <a:off x="4970522" y="1610420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C9C28-F9B4-4639-B44B-7383E5AA5888}"/>
              </a:ext>
            </a:extLst>
          </p:cNvPr>
          <p:cNvSpPr txBox="1"/>
          <p:nvPr/>
        </p:nvSpPr>
        <p:spPr>
          <a:xfrm>
            <a:off x="4970522" y="2267139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06570F-E813-4EB7-B1FA-AC50136995A8}"/>
              </a:ext>
            </a:extLst>
          </p:cNvPr>
          <p:cNvSpPr txBox="1"/>
          <p:nvPr/>
        </p:nvSpPr>
        <p:spPr>
          <a:xfrm>
            <a:off x="4966347" y="2895527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5E777C-028C-482C-9519-5E1B0B7FA964}"/>
              </a:ext>
            </a:extLst>
          </p:cNvPr>
          <p:cNvSpPr txBox="1"/>
          <p:nvPr/>
        </p:nvSpPr>
        <p:spPr>
          <a:xfrm>
            <a:off x="4974698" y="3555230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E25F7-11AA-461A-B03E-980E58F890AF}"/>
              </a:ext>
            </a:extLst>
          </p:cNvPr>
          <p:cNvSpPr txBox="1"/>
          <p:nvPr/>
        </p:nvSpPr>
        <p:spPr>
          <a:xfrm>
            <a:off x="8120818" y="4177356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210 썬플라워 B" panose="02020603020101020101" pitchFamily="18" charset="-127"/>
                <a:ea typeface="210 썬플라워 B" panose="02020603020101020101" pitchFamily="18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210 썬플라워 B" panose="02020603020101020101" pitchFamily="18" charset="-127"/>
              <a:ea typeface="210 썬플라워 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238641-9317-45D9-A5B2-44B804C2E969}"/>
              </a:ext>
            </a:extLst>
          </p:cNvPr>
          <p:cNvSpPr txBox="1"/>
          <p:nvPr/>
        </p:nvSpPr>
        <p:spPr>
          <a:xfrm>
            <a:off x="8120818" y="4827812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210 썬플라워 B" panose="02020603020101020101" pitchFamily="18" charset="-127"/>
                <a:ea typeface="210 썬플라워 B" panose="02020603020101020101" pitchFamily="18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210 썬플라워 B" panose="02020603020101020101" pitchFamily="18" charset="-127"/>
              <a:ea typeface="210 썬플라워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FA24C-AF64-4F63-AFC4-DAB30F052C72}"/>
              </a:ext>
            </a:extLst>
          </p:cNvPr>
          <p:cNvSpPr txBox="1"/>
          <p:nvPr/>
        </p:nvSpPr>
        <p:spPr>
          <a:xfrm>
            <a:off x="8120818" y="5465740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210 썬플라워 B" panose="02020603020101020101" pitchFamily="18" charset="-127"/>
                <a:ea typeface="210 썬플라워 B" panose="02020603020101020101" pitchFamily="18" charset="-127"/>
              </a:rPr>
              <a:t>O</a:t>
            </a:r>
            <a:endParaRPr lang="ko-KR" altLang="en-US" sz="2400" b="1" dirty="0">
              <a:solidFill>
                <a:srgbClr val="FF0000"/>
              </a:solidFill>
              <a:latin typeface="210 썬플라워 B" panose="02020603020101020101" pitchFamily="18" charset="-127"/>
              <a:ea typeface="210 썬플라워 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9FF6EB-E76B-4D96-AF39-5084C6F0E5B8}"/>
              </a:ext>
            </a:extLst>
          </p:cNvPr>
          <p:cNvSpPr/>
          <p:nvPr/>
        </p:nvSpPr>
        <p:spPr>
          <a:xfrm rot="5400000">
            <a:off x="6660328" y="6095168"/>
            <a:ext cx="38824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…</a:t>
            </a:r>
            <a:endParaRPr lang="ko-KR" altLang="en-US" kern="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F8FF15-6117-4757-AEC5-0F6F10E6FC8C}"/>
              </a:ext>
            </a:extLst>
          </p:cNvPr>
          <p:cNvSpPr txBox="1"/>
          <p:nvPr/>
        </p:nvSpPr>
        <p:spPr>
          <a:xfrm>
            <a:off x="8114215" y="1613964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06A1E7-060A-4272-B5D3-A337A6022A21}"/>
              </a:ext>
            </a:extLst>
          </p:cNvPr>
          <p:cNvSpPr txBox="1"/>
          <p:nvPr/>
        </p:nvSpPr>
        <p:spPr>
          <a:xfrm>
            <a:off x="8114215" y="2270683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C59313-02A5-4D08-A5BC-AAA383684453}"/>
              </a:ext>
            </a:extLst>
          </p:cNvPr>
          <p:cNvSpPr txBox="1"/>
          <p:nvPr/>
        </p:nvSpPr>
        <p:spPr>
          <a:xfrm>
            <a:off x="8110040" y="2899071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AC3A6-D9B3-4285-9305-DFA6B663653F}"/>
              </a:ext>
            </a:extLst>
          </p:cNvPr>
          <p:cNvSpPr txBox="1"/>
          <p:nvPr/>
        </p:nvSpPr>
        <p:spPr>
          <a:xfrm>
            <a:off x="8118391" y="3558774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EB9EE-827C-46F9-AEDA-E8EED8E9C232}"/>
              </a:ext>
            </a:extLst>
          </p:cNvPr>
          <p:cNvSpPr txBox="1"/>
          <p:nvPr/>
        </p:nvSpPr>
        <p:spPr>
          <a:xfrm>
            <a:off x="4988241" y="4194142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X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FAA21-A765-4F88-A7C9-CC79555C1840}"/>
              </a:ext>
            </a:extLst>
          </p:cNvPr>
          <p:cNvSpPr txBox="1"/>
          <p:nvPr/>
        </p:nvSpPr>
        <p:spPr>
          <a:xfrm>
            <a:off x="4988241" y="4850861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X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F1A099-BFF0-4698-A42B-4789F1EFBAF5}"/>
              </a:ext>
            </a:extLst>
          </p:cNvPr>
          <p:cNvSpPr txBox="1"/>
          <p:nvPr/>
        </p:nvSpPr>
        <p:spPr>
          <a:xfrm>
            <a:off x="4984066" y="5479249"/>
            <a:ext cx="5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210 썬플라워 L" panose="02020603020101020101" pitchFamily="18" charset="-127"/>
                <a:ea typeface="210 썬플라워 L" panose="02020603020101020101" pitchFamily="18" charset="-127"/>
              </a:rPr>
              <a:t>X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210 썬플라워 L" panose="02020603020101020101" pitchFamily="18" charset="-127"/>
              <a:ea typeface="210 썬플라워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07137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E363206-A804-49AB-B89D-C2D9F87703DA}"/>
              </a:ext>
            </a:extLst>
          </p:cNvPr>
          <p:cNvSpPr txBox="1"/>
          <p:nvPr/>
        </p:nvSpPr>
        <p:spPr>
          <a:xfrm>
            <a:off x="452707" y="158013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감정 수치화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41E64A-3965-44F3-829A-1E9E0C3E967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342968" y="419623"/>
            <a:ext cx="9792347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255365-E9B9-483F-A2AC-E215F50F8E7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F223F4E-CE5B-4506-9A8F-5BADAE95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17" y="2334180"/>
            <a:ext cx="8363166" cy="25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7016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05CF9DF-F6F9-4369-8B3E-DA217EB09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1" r="10537"/>
          <a:stretch/>
        </p:blipFill>
        <p:spPr>
          <a:xfrm>
            <a:off x="415638" y="1233598"/>
            <a:ext cx="2682034" cy="52041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275D54-164A-42B7-A9C0-09F741930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09" y="2815035"/>
            <a:ext cx="1802380" cy="18023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45AA3E-3D4E-4CD5-A8DC-02D26475F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545" y="2184798"/>
            <a:ext cx="1333609" cy="30545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DEB67E-C327-4834-ABE0-DFCDE9BBE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85" y="1354195"/>
            <a:ext cx="959591" cy="9595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0FC287-1E71-4F78-8F2E-D71E07BC9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10" y="2670616"/>
            <a:ext cx="946233" cy="9462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07387C-0413-49B0-8E72-4A44CAF5CC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4" t="5123" r="22008" b="10160"/>
          <a:stretch/>
        </p:blipFill>
        <p:spPr>
          <a:xfrm>
            <a:off x="4545310" y="3968749"/>
            <a:ext cx="946233" cy="95826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E81F9DB-863E-414F-A01B-DE851D4B34D2}"/>
              </a:ext>
            </a:extLst>
          </p:cNvPr>
          <p:cNvSpPr/>
          <p:nvPr/>
        </p:nvSpPr>
        <p:spPr>
          <a:xfrm>
            <a:off x="3382028" y="3400974"/>
            <a:ext cx="805666" cy="630502"/>
          </a:xfrm>
          <a:prstGeom prst="rightArrow">
            <a:avLst>
              <a:gd name="adj1" fmla="val 36093"/>
              <a:gd name="adj2" fmla="val 50000"/>
            </a:avLst>
          </a:prstGeom>
          <a:gradFill>
            <a:gsLst>
              <a:gs pos="0">
                <a:srgbClr val="F79875"/>
              </a:gs>
              <a:gs pos="37000">
                <a:srgbClr val="F78373"/>
              </a:gs>
              <a:gs pos="69000">
                <a:srgbClr val="EA7887"/>
              </a:gs>
              <a:gs pos="100000">
                <a:srgbClr val="D4779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D5CF445-7C0D-40B3-A586-C496D8E3AC84}"/>
              </a:ext>
            </a:extLst>
          </p:cNvPr>
          <p:cNvSpPr/>
          <p:nvPr/>
        </p:nvSpPr>
        <p:spPr>
          <a:xfrm>
            <a:off x="5826369" y="3396799"/>
            <a:ext cx="805666" cy="630502"/>
          </a:xfrm>
          <a:prstGeom prst="rightArrow">
            <a:avLst>
              <a:gd name="adj1" fmla="val 36093"/>
              <a:gd name="adj2" fmla="val 50000"/>
            </a:avLst>
          </a:prstGeom>
          <a:gradFill>
            <a:gsLst>
              <a:gs pos="0">
                <a:srgbClr val="F79875"/>
              </a:gs>
              <a:gs pos="37000">
                <a:srgbClr val="F78373"/>
              </a:gs>
              <a:gs pos="69000">
                <a:srgbClr val="EA7887"/>
              </a:gs>
              <a:gs pos="100000">
                <a:srgbClr val="D4779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8BD4227-C119-4DBC-AEE1-7A251A3EA67A}"/>
              </a:ext>
            </a:extLst>
          </p:cNvPr>
          <p:cNvSpPr/>
          <p:nvPr/>
        </p:nvSpPr>
        <p:spPr>
          <a:xfrm>
            <a:off x="8985326" y="3386361"/>
            <a:ext cx="805666" cy="630502"/>
          </a:xfrm>
          <a:prstGeom prst="rightArrow">
            <a:avLst>
              <a:gd name="adj1" fmla="val 36093"/>
              <a:gd name="adj2" fmla="val 50000"/>
            </a:avLst>
          </a:prstGeom>
          <a:gradFill>
            <a:gsLst>
              <a:gs pos="0">
                <a:srgbClr val="F79875"/>
              </a:gs>
              <a:gs pos="37000">
                <a:srgbClr val="F78373"/>
              </a:gs>
              <a:gs pos="69000">
                <a:srgbClr val="EA7887"/>
              </a:gs>
              <a:gs pos="100000">
                <a:srgbClr val="D4779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B8733-BF5A-4367-9664-7A68BC7F05CE}"/>
              </a:ext>
            </a:extLst>
          </p:cNvPr>
          <p:cNvSpPr txBox="1"/>
          <p:nvPr/>
        </p:nvSpPr>
        <p:spPr>
          <a:xfrm>
            <a:off x="7444520" y="474234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분석중</a:t>
            </a:r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3E656C-E14B-4DFE-9488-DCD8225773C5}"/>
              </a:ext>
            </a:extLst>
          </p:cNvPr>
          <p:cNvGrpSpPr/>
          <p:nvPr/>
        </p:nvGrpSpPr>
        <p:grpSpPr>
          <a:xfrm>
            <a:off x="4524885" y="5278913"/>
            <a:ext cx="959591" cy="835564"/>
            <a:chOff x="1480672" y="2211856"/>
            <a:chExt cx="3907519" cy="319035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BC38F6-B59A-4618-B603-79962FB24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066" y="3259089"/>
              <a:ext cx="2143125" cy="21431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EDC227C-BD81-42B0-9CAA-3ED4F0D1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672" y="2211856"/>
              <a:ext cx="2465173" cy="246517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7975D11-BA4D-4AEA-9FD1-6CA7F7ABEA97}"/>
              </a:ext>
            </a:extLst>
          </p:cNvPr>
          <p:cNvSpPr txBox="1"/>
          <p:nvPr/>
        </p:nvSpPr>
        <p:spPr>
          <a:xfrm>
            <a:off x="452707" y="158013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gradFill>
                  <a:gsLst>
                    <a:gs pos="0">
                      <a:srgbClr val="F79975"/>
                    </a:gs>
                    <a:gs pos="74000">
                      <a:srgbClr val="F37B7C"/>
                    </a:gs>
                    <a:gs pos="83000">
                      <a:srgbClr val="EA778E"/>
                    </a:gs>
                    <a:gs pos="100000">
                      <a:srgbClr val="D57793"/>
                    </a:gs>
                  </a:gsLst>
                  <a:lin ang="5400000" scaled="1"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서비스 흐름도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EDF12E7-B0F5-45D0-B37D-3EC96E1E3CF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671584" y="419623"/>
            <a:ext cx="9463731" cy="18789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FE4B88C-1144-4854-A55E-D99FA52A4B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4655" y="419623"/>
            <a:ext cx="388052" cy="0"/>
          </a:xfrm>
          <a:prstGeom prst="line">
            <a:avLst/>
          </a:prstGeom>
          <a:ln w="19050">
            <a:gradFill>
              <a:gsLst>
                <a:gs pos="0">
                  <a:srgbClr val="F88E76"/>
                </a:gs>
                <a:gs pos="74000">
                  <a:srgbClr val="F48478"/>
                </a:gs>
                <a:gs pos="83000">
                  <a:srgbClr val="F2797E"/>
                </a:gs>
                <a:gs pos="100000">
                  <a:srgbClr val="DE789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57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  <p:bldP spid="29" grpId="0" animBg="1"/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690</Words>
  <Application>Microsoft Office PowerPoint</Application>
  <PresentationFormat>와이드스크린</PresentationFormat>
  <Paragraphs>176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8" baseType="lpstr">
      <vt:lpstr>Arial</vt:lpstr>
      <vt:lpstr>a타이틀고딕4</vt:lpstr>
      <vt:lpstr>210 썬플라워 L</vt:lpstr>
      <vt:lpstr>Franklin Gothic Demi Cond</vt:lpstr>
      <vt:lpstr>나눔스퀘어 ExtraBold</vt:lpstr>
      <vt:lpstr>나눔스퀘어 Bold</vt:lpstr>
      <vt:lpstr>맑은 고딕</vt:lpstr>
      <vt:lpstr>a고딕14</vt:lpstr>
      <vt:lpstr>나눔고딕 ExtraBold</vt:lpstr>
      <vt:lpstr>a고딕13</vt:lpstr>
      <vt:lpstr>a고딕16</vt:lpstr>
      <vt:lpstr>a고딕15</vt:lpstr>
      <vt:lpstr>a아시아헤드1</vt:lpstr>
      <vt:lpstr>a고딕17</vt:lpstr>
      <vt:lpstr>210 썬플라워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은빈 문</dc:creator>
  <cp:lastModifiedBy>보민 서</cp:lastModifiedBy>
  <cp:revision>990</cp:revision>
  <dcterms:created xsi:type="dcterms:W3CDTF">2018-12-13T07:11:38Z</dcterms:created>
  <dcterms:modified xsi:type="dcterms:W3CDTF">2019-01-29T23:10:31Z</dcterms:modified>
  <cp:contentStatus/>
</cp:coreProperties>
</file>